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1" r:id="rId1"/>
  </p:sldMasterIdLst>
  <p:notesMasterIdLst>
    <p:notesMasterId r:id="rId9"/>
  </p:notesMasterIdLst>
  <p:sldIdLst>
    <p:sldId id="256" r:id="rId2"/>
    <p:sldId id="257" r:id="rId3"/>
    <p:sldId id="259" r:id="rId4"/>
    <p:sldId id="258" r:id="rId5"/>
    <p:sldId id="260" r:id="rId6"/>
    <p:sldId id="262" r:id="rId7"/>
    <p:sldId id="261" r:id="rId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0"/>
    <p:restoredTop sz="81711"/>
  </p:normalViewPr>
  <p:slideViewPr>
    <p:cSldViewPr snapToGrid="0" snapToObjects="1">
      <p:cViewPr>
        <p:scale>
          <a:sx n="93" d="100"/>
          <a:sy n="93" d="100"/>
        </p:scale>
        <p:origin x="93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notesMaster" Target="notesMasters/notesMaster1.xml"/><Relationship Id="rId10"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CDC6F9C-7EC2-2946-BA28-1FD373856640}" type="doc">
      <dgm:prSet loTypeId="urn:microsoft.com/office/officeart/2005/8/layout/pyramid2" loCatId="" qsTypeId="urn:microsoft.com/office/officeart/2005/8/quickstyle/simple4" qsCatId="simple" csTypeId="urn:microsoft.com/office/officeart/2005/8/colors/accent1_2" csCatId="accent1" phldr="1"/>
      <dgm:spPr/>
      <dgm:t>
        <a:bodyPr/>
        <a:lstStyle/>
        <a:p>
          <a:endParaRPr lang="en-US"/>
        </a:p>
      </dgm:t>
    </dgm:pt>
    <dgm:pt modelId="{DAE8A06F-993F-2644-BB2C-F45DF026D54E}">
      <dgm:prSet phldrT="[Text]" custT="1"/>
      <dgm:spPr/>
      <dgm:t>
        <a:bodyPr/>
        <a:lstStyle/>
        <a:p>
          <a:pPr algn="l"/>
          <a:r>
            <a:rPr lang="en-US" sz="1100" dirty="0" smtClean="0">
              <a:solidFill>
                <a:srgbClr val="080E14"/>
              </a:solidFill>
              <a:latin typeface="Raleway" charset="0"/>
            </a:rPr>
            <a:t>- SAS has been the undisputed market leader in commercial analytics space. It is well-supported.</a:t>
          </a:r>
        </a:p>
        <a:p>
          <a:pPr algn="l"/>
          <a:r>
            <a:rPr lang="en-US" sz="1100" dirty="0" smtClean="0">
              <a:solidFill>
                <a:srgbClr val="080E14"/>
              </a:solidFill>
              <a:latin typeface="Raleway" charset="0"/>
            </a:rPr>
            <a:t>- The software offers huge array of statistical functions, has good GUI.</a:t>
          </a:r>
        </a:p>
        <a:p>
          <a:pPr algn="l"/>
          <a:r>
            <a:rPr lang="en-US" sz="1100" dirty="0" smtClean="0">
              <a:solidFill>
                <a:srgbClr val="080E14"/>
              </a:solidFill>
              <a:latin typeface="Raleway" charset="0"/>
            </a:rPr>
            <a:t>- $$$</a:t>
          </a:r>
          <a:endParaRPr lang="en-US" sz="1100" dirty="0"/>
        </a:p>
      </dgm:t>
    </dgm:pt>
    <dgm:pt modelId="{5FE6A4F0-DB28-6747-B2A2-7AF944B2B49C}" type="parTrans" cxnId="{BBBDD0C4-1F30-6B4F-B91A-96DB5410897F}">
      <dgm:prSet/>
      <dgm:spPr/>
      <dgm:t>
        <a:bodyPr/>
        <a:lstStyle/>
        <a:p>
          <a:endParaRPr lang="en-US" sz="3200"/>
        </a:p>
      </dgm:t>
    </dgm:pt>
    <dgm:pt modelId="{3836C368-11CE-DD46-9F1B-588733938CD9}" type="sibTrans" cxnId="{BBBDD0C4-1F30-6B4F-B91A-96DB5410897F}">
      <dgm:prSet/>
      <dgm:spPr/>
      <dgm:t>
        <a:bodyPr/>
        <a:lstStyle/>
        <a:p>
          <a:endParaRPr lang="en-US" sz="3200"/>
        </a:p>
      </dgm:t>
    </dgm:pt>
    <dgm:pt modelId="{C0206FAD-0FBE-014F-91CA-AC4234489296}">
      <dgm:prSet phldrT="[Text]" custT="1"/>
      <dgm:spPr/>
      <dgm:t>
        <a:bodyPr/>
        <a:lstStyle/>
        <a:p>
          <a:pPr algn="l"/>
          <a:r>
            <a:rPr lang="en-US" sz="1100" dirty="0" smtClean="0"/>
            <a:t>- R is the Open source counterpart of SAS, which has traditionally been used in academics and research. </a:t>
          </a:r>
        </a:p>
        <a:p>
          <a:pPr algn="l"/>
          <a:r>
            <a:rPr lang="en-US" sz="1100" dirty="0" smtClean="0"/>
            <a:t>-Because of its open source nature, latest techniques get released quickly. </a:t>
          </a:r>
        </a:p>
        <a:p>
          <a:pPr algn="l"/>
          <a:r>
            <a:rPr lang="en-US" sz="1100" dirty="0" smtClean="0"/>
            <a:t>- Large array of documentation and packages</a:t>
          </a:r>
        </a:p>
        <a:p>
          <a:pPr algn="l"/>
          <a:r>
            <a:rPr lang="en-US" sz="1100" dirty="0" smtClean="0"/>
            <a:t>- Free!!</a:t>
          </a:r>
          <a:endParaRPr lang="en-US" sz="1100" dirty="0"/>
        </a:p>
      </dgm:t>
    </dgm:pt>
    <dgm:pt modelId="{F49AE49B-EEB5-E84B-8510-EB230069847F}" type="parTrans" cxnId="{9FD1EFB7-8D22-7345-A451-4CC918561D71}">
      <dgm:prSet/>
      <dgm:spPr/>
      <dgm:t>
        <a:bodyPr/>
        <a:lstStyle/>
        <a:p>
          <a:endParaRPr lang="en-US" sz="3200"/>
        </a:p>
      </dgm:t>
    </dgm:pt>
    <dgm:pt modelId="{4F5526C1-1B2C-D04D-A912-7BC8B7838920}" type="sibTrans" cxnId="{9FD1EFB7-8D22-7345-A451-4CC918561D71}">
      <dgm:prSet/>
      <dgm:spPr/>
      <dgm:t>
        <a:bodyPr/>
        <a:lstStyle/>
        <a:p>
          <a:endParaRPr lang="en-US" sz="3200"/>
        </a:p>
      </dgm:t>
    </dgm:pt>
    <dgm:pt modelId="{B309485C-E3A5-8B46-8C1D-1642A3FDC58B}">
      <dgm:prSet phldrT="[Text]" custT="1"/>
      <dgm:spPr/>
      <dgm:t>
        <a:bodyPr/>
        <a:lstStyle/>
        <a:p>
          <a:pPr algn="l"/>
          <a:r>
            <a:rPr lang="en-US" sz="1100" dirty="0" smtClean="0"/>
            <a:t>- With origination as an open source scripting language, Python usage has grown over time. </a:t>
          </a:r>
        </a:p>
        <a:p>
          <a:pPr algn="l"/>
          <a:r>
            <a:rPr lang="en-US" sz="1100" dirty="0" smtClean="0"/>
            <a:t>-</a:t>
          </a:r>
          <a:r>
            <a:rPr lang="en-US" sz="1100" baseline="0" dirty="0" smtClean="0"/>
            <a:t> </a:t>
          </a:r>
          <a:r>
            <a:rPr lang="en-US" sz="1100" dirty="0" smtClean="0"/>
            <a:t>Today, it sports libraries (</a:t>
          </a:r>
          <a:r>
            <a:rPr lang="en-US" sz="1100" dirty="0" err="1" smtClean="0"/>
            <a:t>numpy</a:t>
          </a:r>
          <a:r>
            <a:rPr lang="en-US" sz="1100" dirty="0" smtClean="0"/>
            <a:t>, </a:t>
          </a:r>
          <a:r>
            <a:rPr lang="en-US" sz="1100" dirty="0" err="1" smtClean="0"/>
            <a:t>scipy</a:t>
          </a:r>
          <a:r>
            <a:rPr lang="en-US" sz="1100" dirty="0" smtClean="0"/>
            <a:t> and </a:t>
          </a:r>
          <a:r>
            <a:rPr lang="en-US" sz="1100" dirty="0" err="1" smtClean="0"/>
            <a:t>matplotlib</a:t>
          </a:r>
          <a:r>
            <a:rPr lang="en-US" sz="1100" dirty="0" smtClean="0"/>
            <a:t>) and functions for almost any statistical operation / model building you may want to do. </a:t>
          </a:r>
        </a:p>
        <a:p>
          <a:pPr algn="l"/>
          <a:r>
            <a:rPr lang="en-US" sz="1100" dirty="0" smtClean="0"/>
            <a:t>- Free!!</a:t>
          </a:r>
          <a:endParaRPr lang="en-US" sz="1100" dirty="0"/>
        </a:p>
      </dgm:t>
    </dgm:pt>
    <dgm:pt modelId="{B4A4F287-32A2-E44B-8238-1BDC3AC1D925}" type="parTrans" cxnId="{00226495-6374-E542-B22C-FF3A372BCCDB}">
      <dgm:prSet/>
      <dgm:spPr/>
      <dgm:t>
        <a:bodyPr/>
        <a:lstStyle/>
        <a:p>
          <a:endParaRPr lang="en-US" sz="3200"/>
        </a:p>
      </dgm:t>
    </dgm:pt>
    <dgm:pt modelId="{E8D19BB3-B050-C74E-ADF7-AEF3DA765CCF}" type="sibTrans" cxnId="{00226495-6374-E542-B22C-FF3A372BCCDB}">
      <dgm:prSet/>
      <dgm:spPr/>
      <dgm:t>
        <a:bodyPr/>
        <a:lstStyle/>
        <a:p>
          <a:endParaRPr lang="en-US" sz="3200"/>
        </a:p>
      </dgm:t>
    </dgm:pt>
    <dgm:pt modelId="{0350BF0C-5A2F-714D-93BB-611B76DCCD65}" type="pres">
      <dgm:prSet presAssocID="{6CDC6F9C-7EC2-2946-BA28-1FD373856640}" presName="compositeShape" presStyleCnt="0">
        <dgm:presLayoutVars>
          <dgm:dir/>
          <dgm:resizeHandles/>
        </dgm:presLayoutVars>
      </dgm:prSet>
      <dgm:spPr/>
    </dgm:pt>
    <dgm:pt modelId="{64A7C4F8-96EB-9F40-BCD0-BD1C894D4842}" type="pres">
      <dgm:prSet presAssocID="{6CDC6F9C-7EC2-2946-BA28-1FD373856640}" presName="pyramid" presStyleLbl="node1" presStyleIdx="0" presStyleCnt="1"/>
      <dgm:spPr/>
    </dgm:pt>
    <dgm:pt modelId="{80B4C779-030B-1945-843E-A3B0B769B6C1}" type="pres">
      <dgm:prSet presAssocID="{6CDC6F9C-7EC2-2946-BA28-1FD373856640}" presName="theList" presStyleCnt="0"/>
      <dgm:spPr/>
    </dgm:pt>
    <dgm:pt modelId="{B2D1BC0D-A39D-4043-AEF1-6CC8BA82F722}" type="pres">
      <dgm:prSet presAssocID="{DAE8A06F-993F-2644-BB2C-F45DF026D54E}" presName="aNode" presStyleLbl="fgAcc1" presStyleIdx="0" presStyleCnt="3" custScaleX="145403">
        <dgm:presLayoutVars>
          <dgm:bulletEnabled val="1"/>
        </dgm:presLayoutVars>
      </dgm:prSet>
      <dgm:spPr/>
    </dgm:pt>
    <dgm:pt modelId="{DFCF3805-9377-C844-ADED-F9FFC82E0C2D}" type="pres">
      <dgm:prSet presAssocID="{DAE8A06F-993F-2644-BB2C-F45DF026D54E}" presName="aSpace" presStyleCnt="0"/>
      <dgm:spPr/>
    </dgm:pt>
    <dgm:pt modelId="{669499B1-489E-9D46-972F-1692997A58EF}" type="pres">
      <dgm:prSet presAssocID="{C0206FAD-0FBE-014F-91CA-AC4234489296}" presName="aNode" presStyleLbl="fgAcc1" presStyleIdx="1" presStyleCnt="3" custScaleX="146295" custScaleY="111171">
        <dgm:presLayoutVars>
          <dgm:bulletEnabled val="1"/>
        </dgm:presLayoutVars>
      </dgm:prSet>
      <dgm:spPr/>
    </dgm:pt>
    <dgm:pt modelId="{EB86E38C-79A1-9C4A-9E14-BFE47AB35450}" type="pres">
      <dgm:prSet presAssocID="{C0206FAD-0FBE-014F-91CA-AC4234489296}" presName="aSpace" presStyleCnt="0"/>
      <dgm:spPr/>
    </dgm:pt>
    <dgm:pt modelId="{B2E8CC7E-E67E-F142-AA0B-B1E178280877}" type="pres">
      <dgm:prSet presAssocID="{B309485C-E3A5-8B46-8C1D-1642A3FDC58B}" presName="aNode" presStyleLbl="fgAcc1" presStyleIdx="2" presStyleCnt="3" custScaleX="148220">
        <dgm:presLayoutVars>
          <dgm:bulletEnabled val="1"/>
        </dgm:presLayoutVars>
      </dgm:prSet>
      <dgm:spPr/>
    </dgm:pt>
    <dgm:pt modelId="{2A2D7C29-2DB2-3649-9B9C-80BDB0ADC0D3}" type="pres">
      <dgm:prSet presAssocID="{B309485C-E3A5-8B46-8C1D-1642A3FDC58B}" presName="aSpace" presStyleCnt="0"/>
      <dgm:spPr/>
    </dgm:pt>
  </dgm:ptLst>
  <dgm:cxnLst>
    <dgm:cxn modelId="{00226495-6374-E542-B22C-FF3A372BCCDB}" srcId="{6CDC6F9C-7EC2-2946-BA28-1FD373856640}" destId="{B309485C-E3A5-8B46-8C1D-1642A3FDC58B}" srcOrd="2" destOrd="0" parTransId="{B4A4F287-32A2-E44B-8238-1BDC3AC1D925}" sibTransId="{E8D19BB3-B050-C74E-ADF7-AEF3DA765CCF}"/>
    <dgm:cxn modelId="{49DDE65D-3F3B-1A4C-BE86-D2E259D4E6BA}" type="presOf" srcId="{DAE8A06F-993F-2644-BB2C-F45DF026D54E}" destId="{B2D1BC0D-A39D-4043-AEF1-6CC8BA82F722}" srcOrd="0" destOrd="0" presId="urn:microsoft.com/office/officeart/2005/8/layout/pyramid2"/>
    <dgm:cxn modelId="{9FD1EFB7-8D22-7345-A451-4CC918561D71}" srcId="{6CDC6F9C-7EC2-2946-BA28-1FD373856640}" destId="{C0206FAD-0FBE-014F-91CA-AC4234489296}" srcOrd="1" destOrd="0" parTransId="{F49AE49B-EEB5-E84B-8510-EB230069847F}" sibTransId="{4F5526C1-1B2C-D04D-A912-7BC8B7838920}"/>
    <dgm:cxn modelId="{E1EF3724-4D2F-3D45-941F-6FB13F86BF8F}" type="presOf" srcId="{B309485C-E3A5-8B46-8C1D-1642A3FDC58B}" destId="{B2E8CC7E-E67E-F142-AA0B-B1E178280877}" srcOrd="0" destOrd="0" presId="urn:microsoft.com/office/officeart/2005/8/layout/pyramid2"/>
    <dgm:cxn modelId="{5B703D8C-050E-354A-A986-03903B317226}" type="presOf" srcId="{C0206FAD-0FBE-014F-91CA-AC4234489296}" destId="{669499B1-489E-9D46-972F-1692997A58EF}" srcOrd="0" destOrd="0" presId="urn:microsoft.com/office/officeart/2005/8/layout/pyramid2"/>
    <dgm:cxn modelId="{E8629D72-7923-C84A-9C35-DF859171FF9E}" type="presOf" srcId="{6CDC6F9C-7EC2-2946-BA28-1FD373856640}" destId="{0350BF0C-5A2F-714D-93BB-611B76DCCD65}" srcOrd="0" destOrd="0" presId="urn:microsoft.com/office/officeart/2005/8/layout/pyramid2"/>
    <dgm:cxn modelId="{BBBDD0C4-1F30-6B4F-B91A-96DB5410897F}" srcId="{6CDC6F9C-7EC2-2946-BA28-1FD373856640}" destId="{DAE8A06F-993F-2644-BB2C-F45DF026D54E}" srcOrd="0" destOrd="0" parTransId="{5FE6A4F0-DB28-6747-B2A2-7AF944B2B49C}" sibTransId="{3836C368-11CE-DD46-9F1B-588733938CD9}"/>
    <dgm:cxn modelId="{B3994DE4-94B6-CC4A-8780-90D9C04CFB2D}" type="presParOf" srcId="{0350BF0C-5A2F-714D-93BB-611B76DCCD65}" destId="{64A7C4F8-96EB-9F40-BCD0-BD1C894D4842}" srcOrd="0" destOrd="0" presId="urn:microsoft.com/office/officeart/2005/8/layout/pyramid2"/>
    <dgm:cxn modelId="{05AAD550-C68E-6C4E-A236-5CB6F1A84F87}" type="presParOf" srcId="{0350BF0C-5A2F-714D-93BB-611B76DCCD65}" destId="{80B4C779-030B-1945-843E-A3B0B769B6C1}" srcOrd="1" destOrd="0" presId="urn:microsoft.com/office/officeart/2005/8/layout/pyramid2"/>
    <dgm:cxn modelId="{16E9FF25-68D6-FB44-8956-AD4AD1C2B809}" type="presParOf" srcId="{80B4C779-030B-1945-843E-A3B0B769B6C1}" destId="{B2D1BC0D-A39D-4043-AEF1-6CC8BA82F722}" srcOrd="0" destOrd="0" presId="urn:microsoft.com/office/officeart/2005/8/layout/pyramid2"/>
    <dgm:cxn modelId="{65E7FA46-5F4A-EC40-BC89-553C911873CF}" type="presParOf" srcId="{80B4C779-030B-1945-843E-A3B0B769B6C1}" destId="{DFCF3805-9377-C844-ADED-F9FFC82E0C2D}" srcOrd="1" destOrd="0" presId="urn:microsoft.com/office/officeart/2005/8/layout/pyramid2"/>
    <dgm:cxn modelId="{7C190D19-49E0-7842-9CD1-3CD4C0B811D3}" type="presParOf" srcId="{80B4C779-030B-1945-843E-A3B0B769B6C1}" destId="{669499B1-489E-9D46-972F-1692997A58EF}" srcOrd="2" destOrd="0" presId="urn:microsoft.com/office/officeart/2005/8/layout/pyramid2"/>
    <dgm:cxn modelId="{BF3AB39B-ADBA-AF41-AD0F-CEE6751F39E8}" type="presParOf" srcId="{80B4C779-030B-1945-843E-A3B0B769B6C1}" destId="{EB86E38C-79A1-9C4A-9E14-BFE47AB35450}" srcOrd="3" destOrd="0" presId="urn:microsoft.com/office/officeart/2005/8/layout/pyramid2"/>
    <dgm:cxn modelId="{8488F22A-DEBA-6245-BB94-7EDAA204DF2C}" type="presParOf" srcId="{80B4C779-030B-1945-843E-A3B0B769B6C1}" destId="{B2E8CC7E-E67E-F142-AA0B-B1E178280877}" srcOrd="4" destOrd="0" presId="urn:microsoft.com/office/officeart/2005/8/layout/pyramid2"/>
    <dgm:cxn modelId="{46B6DD13-1057-7C42-9AC4-3CB05657ACC0}" type="presParOf" srcId="{80B4C779-030B-1945-843E-A3B0B769B6C1}" destId="{2A2D7C29-2DB2-3649-9B9C-80BDB0ADC0D3}" srcOrd="5" destOrd="0" presId="urn:microsoft.com/office/officeart/2005/8/layout/pyramid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4A7C4F8-96EB-9F40-BCD0-BD1C894D4842}">
      <dsp:nvSpPr>
        <dsp:cNvPr id="0" name=""/>
        <dsp:cNvSpPr/>
      </dsp:nvSpPr>
      <dsp:spPr>
        <a:xfrm>
          <a:off x="827423" y="0"/>
          <a:ext cx="4506685" cy="4506685"/>
        </a:xfrm>
        <a:prstGeom prst="triangle">
          <a:avLst/>
        </a:prstGeom>
        <a:gradFill rotWithShape="0">
          <a:gsLst>
            <a:gs pos="0">
              <a:schemeClr val="accent1">
                <a:hueOff val="0"/>
                <a:satOff val="0"/>
                <a:lumOff val="0"/>
                <a:alphaOff val="0"/>
                <a:shade val="85000"/>
                <a:satMod val="130000"/>
              </a:schemeClr>
            </a:gs>
            <a:gs pos="34000">
              <a:schemeClr val="accent1">
                <a:hueOff val="0"/>
                <a:satOff val="0"/>
                <a:lumOff val="0"/>
                <a:alphaOff val="0"/>
                <a:shade val="87000"/>
                <a:satMod val="125000"/>
              </a:schemeClr>
            </a:gs>
            <a:gs pos="70000">
              <a:schemeClr val="accent1">
                <a:hueOff val="0"/>
                <a:satOff val="0"/>
                <a:lumOff val="0"/>
                <a:alphaOff val="0"/>
                <a:tint val="100000"/>
                <a:shade val="90000"/>
                <a:satMod val="130000"/>
              </a:schemeClr>
            </a:gs>
            <a:gs pos="100000">
              <a:schemeClr val="accent1">
                <a:hueOff val="0"/>
                <a:satOff val="0"/>
                <a:lumOff val="0"/>
                <a:alphaOff val="0"/>
                <a:tint val="100000"/>
                <a:shade val="100000"/>
                <a:satMod val="110000"/>
              </a:schemeClr>
            </a:gs>
          </a:gsLst>
          <a:path path="circle">
            <a:fillToRect l="100000" t="100000" r="100000" b="100000"/>
          </a:path>
        </a:gra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sp>
    <dsp:sp modelId="{B2D1BC0D-A39D-4043-AEF1-6CC8BA82F722}">
      <dsp:nvSpPr>
        <dsp:cNvPr id="0" name=""/>
        <dsp:cNvSpPr/>
      </dsp:nvSpPr>
      <dsp:spPr>
        <a:xfrm>
          <a:off x="2415760" y="451813"/>
          <a:ext cx="4259355" cy="1033368"/>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l" defTabSz="488950">
            <a:lnSpc>
              <a:spcPct val="90000"/>
            </a:lnSpc>
            <a:spcBef>
              <a:spcPct val="0"/>
            </a:spcBef>
            <a:spcAft>
              <a:spcPct val="35000"/>
            </a:spcAft>
          </a:pPr>
          <a:r>
            <a:rPr lang="en-US" sz="1100" kern="1200" dirty="0" smtClean="0">
              <a:solidFill>
                <a:srgbClr val="080E14"/>
              </a:solidFill>
              <a:latin typeface="Raleway" charset="0"/>
            </a:rPr>
            <a:t>- SAS has been the undisputed market leader in commercial analytics space. It is well-supported.</a:t>
          </a:r>
        </a:p>
        <a:p>
          <a:pPr lvl="0" algn="l" defTabSz="488950">
            <a:lnSpc>
              <a:spcPct val="90000"/>
            </a:lnSpc>
            <a:spcBef>
              <a:spcPct val="0"/>
            </a:spcBef>
            <a:spcAft>
              <a:spcPct val="35000"/>
            </a:spcAft>
          </a:pPr>
          <a:r>
            <a:rPr lang="en-US" sz="1100" kern="1200" dirty="0" smtClean="0">
              <a:solidFill>
                <a:srgbClr val="080E14"/>
              </a:solidFill>
              <a:latin typeface="Raleway" charset="0"/>
            </a:rPr>
            <a:t>- The software offers huge array of statistical functions, has good GUI.</a:t>
          </a:r>
        </a:p>
        <a:p>
          <a:pPr lvl="0" algn="l" defTabSz="488950">
            <a:lnSpc>
              <a:spcPct val="90000"/>
            </a:lnSpc>
            <a:spcBef>
              <a:spcPct val="0"/>
            </a:spcBef>
            <a:spcAft>
              <a:spcPct val="35000"/>
            </a:spcAft>
          </a:pPr>
          <a:r>
            <a:rPr lang="en-US" sz="1100" kern="1200" dirty="0" smtClean="0">
              <a:solidFill>
                <a:srgbClr val="080E14"/>
              </a:solidFill>
              <a:latin typeface="Raleway" charset="0"/>
            </a:rPr>
            <a:t>- $$$</a:t>
          </a:r>
          <a:endParaRPr lang="en-US" sz="1100" kern="1200" dirty="0"/>
        </a:p>
      </dsp:txBody>
      <dsp:txXfrm>
        <a:off x="2466205" y="502258"/>
        <a:ext cx="4158465" cy="932478"/>
      </dsp:txXfrm>
    </dsp:sp>
    <dsp:sp modelId="{669499B1-489E-9D46-972F-1692997A58EF}">
      <dsp:nvSpPr>
        <dsp:cNvPr id="0" name=""/>
        <dsp:cNvSpPr/>
      </dsp:nvSpPr>
      <dsp:spPr>
        <a:xfrm>
          <a:off x="2402695" y="1614353"/>
          <a:ext cx="4285485" cy="1148806"/>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l" defTabSz="488950">
            <a:lnSpc>
              <a:spcPct val="90000"/>
            </a:lnSpc>
            <a:spcBef>
              <a:spcPct val="0"/>
            </a:spcBef>
            <a:spcAft>
              <a:spcPct val="35000"/>
            </a:spcAft>
          </a:pPr>
          <a:r>
            <a:rPr lang="en-US" sz="1100" kern="1200" dirty="0" smtClean="0"/>
            <a:t>- R is the Open source counterpart of SAS, which has traditionally been used in academics and research. </a:t>
          </a:r>
        </a:p>
        <a:p>
          <a:pPr lvl="0" algn="l" defTabSz="488950">
            <a:lnSpc>
              <a:spcPct val="90000"/>
            </a:lnSpc>
            <a:spcBef>
              <a:spcPct val="0"/>
            </a:spcBef>
            <a:spcAft>
              <a:spcPct val="35000"/>
            </a:spcAft>
          </a:pPr>
          <a:r>
            <a:rPr lang="en-US" sz="1100" kern="1200" dirty="0" smtClean="0"/>
            <a:t>-Because of its open source nature, latest techniques get released quickly. </a:t>
          </a:r>
        </a:p>
        <a:p>
          <a:pPr lvl="0" algn="l" defTabSz="488950">
            <a:lnSpc>
              <a:spcPct val="90000"/>
            </a:lnSpc>
            <a:spcBef>
              <a:spcPct val="0"/>
            </a:spcBef>
            <a:spcAft>
              <a:spcPct val="35000"/>
            </a:spcAft>
          </a:pPr>
          <a:r>
            <a:rPr lang="en-US" sz="1100" kern="1200" dirty="0" smtClean="0"/>
            <a:t>- Large array of documentation and packages</a:t>
          </a:r>
        </a:p>
        <a:p>
          <a:pPr lvl="0" algn="l" defTabSz="488950">
            <a:lnSpc>
              <a:spcPct val="90000"/>
            </a:lnSpc>
            <a:spcBef>
              <a:spcPct val="0"/>
            </a:spcBef>
            <a:spcAft>
              <a:spcPct val="35000"/>
            </a:spcAft>
          </a:pPr>
          <a:r>
            <a:rPr lang="en-US" sz="1100" kern="1200" dirty="0" smtClean="0"/>
            <a:t>- Free!!</a:t>
          </a:r>
          <a:endParaRPr lang="en-US" sz="1100" kern="1200" dirty="0"/>
        </a:p>
      </dsp:txBody>
      <dsp:txXfrm>
        <a:off x="2458775" y="1670433"/>
        <a:ext cx="4173325" cy="1036646"/>
      </dsp:txXfrm>
    </dsp:sp>
    <dsp:sp modelId="{B2E8CC7E-E67E-F142-AA0B-B1E178280877}">
      <dsp:nvSpPr>
        <dsp:cNvPr id="0" name=""/>
        <dsp:cNvSpPr/>
      </dsp:nvSpPr>
      <dsp:spPr>
        <a:xfrm>
          <a:off x="2374500" y="2892331"/>
          <a:ext cx="4341875" cy="1033368"/>
        </a:xfrm>
        <a:prstGeom prst="round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41910" tIns="41910" rIns="41910" bIns="41910" numCol="1" spcCol="1270" anchor="ctr" anchorCtr="0">
          <a:noAutofit/>
        </a:bodyPr>
        <a:lstStyle/>
        <a:p>
          <a:pPr lvl="0" algn="l" defTabSz="488950">
            <a:lnSpc>
              <a:spcPct val="90000"/>
            </a:lnSpc>
            <a:spcBef>
              <a:spcPct val="0"/>
            </a:spcBef>
            <a:spcAft>
              <a:spcPct val="35000"/>
            </a:spcAft>
          </a:pPr>
          <a:r>
            <a:rPr lang="en-US" sz="1100" kern="1200" dirty="0" smtClean="0"/>
            <a:t>- With origination as an open source scripting language, Python usage has grown over time. </a:t>
          </a:r>
        </a:p>
        <a:p>
          <a:pPr lvl="0" algn="l" defTabSz="488950">
            <a:lnSpc>
              <a:spcPct val="90000"/>
            </a:lnSpc>
            <a:spcBef>
              <a:spcPct val="0"/>
            </a:spcBef>
            <a:spcAft>
              <a:spcPct val="35000"/>
            </a:spcAft>
          </a:pPr>
          <a:r>
            <a:rPr lang="en-US" sz="1100" kern="1200" dirty="0" smtClean="0"/>
            <a:t>-</a:t>
          </a:r>
          <a:r>
            <a:rPr lang="en-US" sz="1100" kern="1200" baseline="0" dirty="0" smtClean="0"/>
            <a:t> </a:t>
          </a:r>
          <a:r>
            <a:rPr lang="en-US" sz="1100" kern="1200" dirty="0" smtClean="0"/>
            <a:t>Today, it sports libraries (</a:t>
          </a:r>
          <a:r>
            <a:rPr lang="en-US" sz="1100" kern="1200" dirty="0" err="1" smtClean="0"/>
            <a:t>numpy</a:t>
          </a:r>
          <a:r>
            <a:rPr lang="en-US" sz="1100" kern="1200" dirty="0" smtClean="0"/>
            <a:t>, </a:t>
          </a:r>
          <a:r>
            <a:rPr lang="en-US" sz="1100" kern="1200" dirty="0" err="1" smtClean="0"/>
            <a:t>scipy</a:t>
          </a:r>
          <a:r>
            <a:rPr lang="en-US" sz="1100" kern="1200" dirty="0" smtClean="0"/>
            <a:t> and </a:t>
          </a:r>
          <a:r>
            <a:rPr lang="en-US" sz="1100" kern="1200" dirty="0" err="1" smtClean="0"/>
            <a:t>matplotlib</a:t>
          </a:r>
          <a:r>
            <a:rPr lang="en-US" sz="1100" kern="1200" dirty="0" smtClean="0"/>
            <a:t>) and functions for almost any statistical operation / model building you may want to do. </a:t>
          </a:r>
        </a:p>
        <a:p>
          <a:pPr lvl="0" algn="l" defTabSz="488950">
            <a:lnSpc>
              <a:spcPct val="90000"/>
            </a:lnSpc>
            <a:spcBef>
              <a:spcPct val="0"/>
            </a:spcBef>
            <a:spcAft>
              <a:spcPct val="35000"/>
            </a:spcAft>
          </a:pPr>
          <a:r>
            <a:rPr lang="en-US" sz="1100" kern="1200" dirty="0" smtClean="0"/>
            <a:t>- Free!!</a:t>
          </a:r>
          <a:endParaRPr lang="en-US" sz="1100" kern="1200" dirty="0"/>
        </a:p>
      </dsp:txBody>
      <dsp:txXfrm>
        <a:off x="2424945" y="2942776"/>
        <a:ext cx="4240985" cy="932478"/>
      </dsp:txXfrm>
    </dsp:sp>
  </dsp:spTree>
</dsp:drawing>
</file>

<file path=ppt/diagrams/layout1.xml><?xml version="1.0" encoding="utf-8"?>
<dgm:layoutDef xmlns:dgm="http://schemas.openxmlformats.org/drawingml/2006/diagram" xmlns:a="http://schemas.openxmlformats.org/drawingml/2006/main" uniqueId="urn:microsoft.com/office/officeart/2005/8/layout/pyramid2">
  <dgm:title val=""/>
  <dgm:desc val=""/>
  <dgm:catLst>
    <dgm:cat type="pyramid" pri="3000"/>
    <dgm:cat type="list" pri="21000"/>
    <dgm:cat type="convert" pri="17000"/>
  </dgm:catLst>
  <dgm:sampData useDef="1">
    <dgm:dataModel>
      <dgm:ptLst/>
      <dgm:bg/>
      <dgm:whole/>
    </dgm:dataModel>
  </dgm:sampData>
  <dgm:styleData useDef="1">
    <dgm:dataModel>
      <dgm:ptLst/>
      <dgm:bg/>
      <dgm:whole/>
    </dgm:dataModel>
  </dgm:styleData>
  <dgm:clrData useDef="1">
    <dgm:dataModel>
      <dgm:ptLst/>
      <dgm:bg/>
      <dgm:whole/>
    </dgm:dataModel>
  </dgm:clrData>
  <dgm:layoutNode name="compositeShape">
    <dgm:alg type="composite"/>
    <dgm:shape xmlns:r="http://schemas.openxmlformats.org/officeDocument/2006/relationships" r:blip="">
      <dgm:adjLst/>
    </dgm:shape>
    <dgm:presOf/>
    <dgm:varLst>
      <dgm:dir/>
      <dgm:resizeHandles/>
    </dgm:varLst>
    <dgm:choose name="Name0">
      <dgm:if name="Name1" func="var" arg="dir" op="equ" val="norm">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l" for="ch" forName="theList" refType="w" refFor="ch" refForName="pyramid" fact="0.5"/>
          <dgm:constr type="h" for="des" forName="aSpace" refType="h" fact="0.1"/>
        </dgm:constrLst>
      </dgm:if>
      <dgm:else name="Name2">
        <dgm:constrLst>
          <dgm:constr type="w" for="ch" forName="pyramid" refType="h"/>
          <dgm:constr type="h" for="ch" forName="pyramid" refType="h"/>
          <dgm:constr type="h" for="ch" forName="theList" refType="h" fact="0.8"/>
          <dgm:constr type="w" for="ch" forName="theList" refType="h" fact="0.65"/>
          <dgm:constr type="ctrY" for="ch" forName="theList" refType="h" refFor="ch" refForName="pyramid" fact="0.5"/>
          <dgm:constr type="r" for="ch" forName="theList" refType="w" refFor="ch" refForName="pyramid" fact="0.5"/>
          <dgm:constr type="h" for="des" forName="aSpace" refType="h" fact="0.1"/>
        </dgm:constrLst>
      </dgm:else>
    </dgm:choose>
    <dgm:ruleLst/>
    <dgm:choose name="Name3">
      <dgm:if name="Name4" axis="ch" ptType="node" func="cnt" op="gte" val="1">
        <dgm:layoutNode name="pyramid" styleLbl="node1">
          <dgm:alg type="sp"/>
          <dgm:shape xmlns:r="http://schemas.openxmlformats.org/officeDocument/2006/relationships" type="triangle" r:blip="">
            <dgm:adjLst/>
          </dgm:shape>
          <dgm:presOf/>
          <dgm:constrLst/>
          <dgm:ruleLst/>
        </dgm:layoutNode>
        <dgm:layoutNode name="theList">
          <dgm:alg type="lin">
            <dgm:param type="linDir" val="fromT"/>
          </dgm:alg>
          <dgm:shape xmlns:r="http://schemas.openxmlformats.org/officeDocument/2006/relationships" r:blip="">
            <dgm:adjLst/>
          </dgm:shape>
          <dgm:presOf/>
          <dgm:constrLst>
            <dgm:constr type="w" for="ch" forName="aNode" refType="w"/>
            <dgm:constr type="h" for="ch" forName="aNode" refType="h"/>
            <dgm:constr type="primFontSz" for="ch" ptType="node" op="equ"/>
          </dgm:constrLst>
          <dgm:ruleLst/>
          <dgm:forEach name="aNodeForEach" axis="ch" ptType="node">
            <dgm:layoutNode name="aNode" styleLbl="fgAcc1">
              <dgm:varLst>
                <dgm:bulletEnabled val="1"/>
              </dgm:varLst>
              <dgm:alg type="tx"/>
              <dgm:shape xmlns:r="http://schemas.openxmlformats.org/officeDocument/2006/relationships" type="roundRect" r:blip="">
                <dgm:adjLst/>
              </dgm:shape>
              <dgm:presOf axis="desOrSelf" ptType="node"/>
              <dgm:constrLst>
                <dgm:constr type="primFontSz" val="65"/>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aSpace">
              <dgm:alg type="sp"/>
              <dgm:shape xmlns:r="http://schemas.openxmlformats.org/officeDocument/2006/relationships" r:blip="">
                <dgm:adjLst/>
              </dgm:shape>
              <dgm:presOf/>
              <dgm:constrLst/>
              <dgm:ruleLst/>
            </dgm:layoutNode>
          </dgm:forEach>
        </dgm:layoutNode>
      </dgm:if>
      <dgm:else name="Name5"/>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tiff>
</file>

<file path=ppt/media/image11.tiff>
</file>

<file path=ppt/media/image12.tiff>
</file>

<file path=ppt/media/image13.tiff>
</file>

<file path=ppt/media/image2.png>
</file>

<file path=ppt/media/image3.pn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6FB7D9-F276-8941-8F85-0C32A61082CA}" type="datetimeFigureOut">
              <a:rPr lang="en-US" smtClean="0"/>
              <a:t>4/30/16</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67105B-052D-0C4D-A6BA-814120FFD786}" type="slidenum">
              <a:rPr lang="en-US" smtClean="0"/>
              <a:t>‹#›</a:t>
            </a:fld>
            <a:endParaRPr lang="en-US"/>
          </a:p>
        </p:txBody>
      </p:sp>
    </p:spTree>
    <p:extLst>
      <p:ext uri="{BB962C8B-B14F-4D97-AF65-F5344CB8AC3E}">
        <p14:creationId xmlns:p14="http://schemas.microsoft.com/office/powerpoint/2010/main" val="5607394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www.analyticsvidhya.com/blog/2015/04/data-exploration-sas-data-step-proc-sql/" TargetMode="External"/><Relationship Id="rId4" Type="http://schemas.openxmlformats.org/officeDocument/2006/relationships/hyperlink" Target="http://www.analyticsvidhya.com/blog/2015/03/basics-sql-rdbms/" TargetMode="External"/><Relationship Id="rId5" Type="http://schemas.openxmlformats.org/officeDocument/2006/relationships/hyperlink" Target="http://www.analyticsvidhya.com/blog/2015/05/data-visualization-python/" TargetMode="External"/><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 Availability / Cost</a:t>
            </a:r>
          </a:p>
          <a:p>
            <a:r>
              <a:rPr lang="en-US" sz="1200" b="0" i="0" kern="1200" dirty="0" smtClean="0">
                <a:solidFill>
                  <a:schemeClr val="tx1"/>
                </a:solidFill>
                <a:effectLst/>
                <a:latin typeface="+mn-lt"/>
                <a:ea typeface="+mn-ea"/>
                <a:cs typeface="+mn-cs"/>
              </a:rPr>
              <a:t>SAS is a commercial software. It is expensive and still beyond reach for most of the professionals (in individual capacity). However, it holds the highest market share in Private Organizations. So, until and unless you are in an Organization which has invested in SAS, it might be difficult to access one.</a:t>
            </a:r>
          </a:p>
          <a:p>
            <a:r>
              <a:rPr lang="en-US" sz="1200" b="0" i="0" kern="1200" dirty="0" smtClean="0">
                <a:solidFill>
                  <a:schemeClr val="tx1"/>
                </a:solidFill>
                <a:effectLst/>
                <a:latin typeface="+mn-lt"/>
                <a:ea typeface="+mn-ea"/>
                <a:cs typeface="+mn-cs"/>
              </a:rPr>
              <a:t>R &amp; Python, on the other hand are free and can be downloaded by any one. Here are my scores on this parameter:</a:t>
            </a:r>
          </a:p>
          <a:p>
            <a:r>
              <a:rPr lang="en-US" sz="1200" b="0" i="0" kern="1200" dirty="0" smtClean="0">
                <a:solidFill>
                  <a:schemeClr val="tx1"/>
                </a:solidFill>
                <a:effectLst/>
                <a:latin typeface="+mn-lt"/>
                <a:ea typeface="+mn-ea"/>
                <a:cs typeface="+mn-cs"/>
              </a:rPr>
              <a:t>SAS – 2</a:t>
            </a:r>
          </a:p>
          <a:p>
            <a:r>
              <a:rPr lang="en-US" sz="1200" b="0" i="0" kern="1200" dirty="0" smtClean="0">
                <a:solidFill>
                  <a:schemeClr val="tx1"/>
                </a:solidFill>
                <a:effectLst/>
                <a:latin typeface="+mn-lt"/>
                <a:ea typeface="+mn-ea"/>
                <a:cs typeface="+mn-cs"/>
              </a:rPr>
              <a:t>R – 5</a:t>
            </a:r>
          </a:p>
          <a:p>
            <a:r>
              <a:rPr lang="en-US" sz="1200" b="0" i="0" kern="1200" dirty="0" smtClean="0">
                <a:solidFill>
                  <a:schemeClr val="tx1"/>
                </a:solidFill>
                <a:effectLst/>
                <a:latin typeface="+mn-lt"/>
                <a:ea typeface="+mn-ea"/>
                <a:cs typeface="+mn-cs"/>
              </a:rPr>
              <a:t>Python – 5</a:t>
            </a:r>
          </a:p>
          <a:p>
            <a:r>
              <a:rPr lang="en-US" sz="1200" b="0" i="0" kern="1200" dirty="0" smtClean="0">
                <a:solidFill>
                  <a:schemeClr val="tx1"/>
                </a:solidFill>
                <a:effectLst/>
                <a:latin typeface="+mn-lt"/>
                <a:ea typeface="+mn-ea"/>
                <a:cs typeface="+mn-cs"/>
              </a:rPr>
              <a:t> </a:t>
            </a:r>
          </a:p>
          <a:p>
            <a:r>
              <a:rPr lang="en-US" sz="1200" b="0" i="0" kern="1200" dirty="0" smtClean="0">
                <a:solidFill>
                  <a:schemeClr val="tx1"/>
                </a:solidFill>
                <a:effectLst/>
                <a:latin typeface="+mn-lt"/>
                <a:ea typeface="+mn-ea"/>
                <a:cs typeface="+mn-cs"/>
              </a:rPr>
              <a:t>2. Ease of Learning</a:t>
            </a:r>
          </a:p>
          <a:p>
            <a:r>
              <a:rPr lang="en-US" sz="1200" b="0" i="0" kern="1200" dirty="0" smtClean="0">
                <a:solidFill>
                  <a:schemeClr val="tx1"/>
                </a:solidFill>
                <a:effectLst/>
                <a:latin typeface="+mn-lt"/>
                <a:ea typeface="+mn-ea"/>
                <a:cs typeface="+mn-cs"/>
              </a:rPr>
              <a:t>SAS is easy to learn and provides easy option (</a:t>
            </a:r>
            <a:r>
              <a:rPr lang="en-US" sz="1200" b="0" i="0" u="none" strike="noStrike" kern="1200" dirty="0" smtClean="0">
                <a:solidFill>
                  <a:schemeClr val="tx1"/>
                </a:solidFill>
                <a:effectLst/>
                <a:latin typeface="+mn-lt"/>
                <a:ea typeface="+mn-ea"/>
                <a:cs typeface="+mn-cs"/>
                <a:hlinkClick r:id="rId3"/>
              </a:rPr>
              <a:t>PROC SQL</a:t>
            </a:r>
            <a:r>
              <a:rPr lang="en-US" sz="1200" b="0" i="0" kern="1200" dirty="0" smtClean="0">
                <a:solidFill>
                  <a:schemeClr val="tx1"/>
                </a:solidFill>
                <a:effectLst/>
                <a:latin typeface="+mn-lt"/>
                <a:ea typeface="+mn-ea"/>
                <a:cs typeface="+mn-cs"/>
              </a:rPr>
              <a:t>) for people who already know </a:t>
            </a:r>
            <a:r>
              <a:rPr lang="en-US" sz="1200" b="0" i="0" u="none" strike="noStrike" kern="1200" dirty="0" smtClean="0">
                <a:solidFill>
                  <a:schemeClr val="tx1"/>
                </a:solidFill>
                <a:effectLst/>
                <a:latin typeface="+mn-lt"/>
                <a:ea typeface="+mn-ea"/>
                <a:cs typeface="+mn-cs"/>
                <a:hlinkClick r:id="rId4"/>
              </a:rPr>
              <a:t>SQL</a:t>
            </a:r>
            <a:r>
              <a:rPr lang="en-US" sz="1200" b="0" i="0" kern="1200" dirty="0" smtClean="0">
                <a:solidFill>
                  <a:schemeClr val="tx1"/>
                </a:solidFill>
                <a:effectLst/>
                <a:latin typeface="+mn-lt"/>
                <a:ea typeface="+mn-ea"/>
                <a:cs typeface="+mn-cs"/>
              </a:rPr>
              <a:t>. Even otherwise, it has a good stable GUI interface in its repository. In terms of resources, there are tutorials available on websites of various university and SAS has a comprehensive documentation. There are certifications from SAS training institutes, but they again come at a cost.</a:t>
            </a:r>
          </a:p>
          <a:p>
            <a:r>
              <a:rPr lang="en-US" sz="1200" b="0" i="0" kern="1200" dirty="0" smtClean="0">
                <a:solidFill>
                  <a:schemeClr val="tx1"/>
                </a:solidFill>
                <a:effectLst/>
                <a:latin typeface="+mn-lt"/>
                <a:ea typeface="+mn-ea"/>
                <a:cs typeface="+mn-cs"/>
              </a:rPr>
              <a:t>R has the steepest learning curve among the 3 languages listed here. It requires you to learn and understand coding. R is a low level programming language and hence simple procedures can take longer codes.</a:t>
            </a:r>
          </a:p>
          <a:p>
            <a:r>
              <a:rPr lang="en-US" sz="1200" b="0" i="0" kern="1200" dirty="0" smtClean="0">
                <a:solidFill>
                  <a:schemeClr val="tx1"/>
                </a:solidFill>
                <a:effectLst/>
                <a:latin typeface="+mn-lt"/>
                <a:ea typeface="+mn-ea"/>
                <a:cs typeface="+mn-cs"/>
              </a:rPr>
              <a:t>Python is known for its simplicity in programming world. This remains true for data analysis as well. While there are no widespread GUI interfaces as of now, I am hoping Python notebooks will become more and more mainstream. They provide awesome features for documentation and sharing.</a:t>
            </a:r>
          </a:p>
          <a:p>
            <a:r>
              <a:rPr lang="en-US" sz="1200" b="0" i="0" kern="1200" dirty="0" smtClean="0">
                <a:solidFill>
                  <a:schemeClr val="tx1"/>
                </a:solidFill>
                <a:effectLst/>
                <a:latin typeface="+mn-lt"/>
                <a:ea typeface="+mn-ea"/>
                <a:cs typeface="+mn-cs"/>
              </a:rPr>
              <a:t>SAS – 4.5</a:t>
            </a:r>
          </a:p>
          <a:p>
            <a:r>
              <a:rPr lang="en-US" sz="1200" b="0" i="0" kern="1200" dirty="0" smtClean="0">
                <a:solidFill>
                  <a:schemeClr val="tx1"/>
                </a:solidFill>
                <a:effectLst/>
                <a:latin typeface="+mn-lt"/>
                <a:ea typeface="+mn-ea"/>
                <a:cs typeface="+mn-cs"/>
              </a:rPr>
              <a:t>R – 2.5</a:t>
            </a:r>
          </a:p>
          <a:p>
            <a:r>
              <a:rPr lang="en-US" sz="1200" b="0" i="0" kern="1200" dirty="0" smtClean="0">
                <a:solidFill>
                  <a:schemeClr val="tx1"/>
                </a:solidFill>
                <a:effectLst/>
                <a:latin typeface="+mn-lt"/>
                <a:ea typeface="+mn-ea"/>
                <a:cs typeface="+mn-cs"/>
              </a:rPr>
              <a:t>Python – 3.5</a:t>
            </a:r>
          </a:p>
          <a:p>
            <a:r>
              <a:rPr lang="en-US" sz="1200" b="0" i="0" kern="1200" dirty="0" smtClean="0">
                <a:solidFill>
                  <a:schemeClr val="tx1"/>
                </a:solidFill>
                <a:effectLst/>
                <a:latin typeface="+mn-lt"/>
                <a:ea typeface="+mn-ea"/>
                <a:cs typeface="+mn-cs"/>
              </a:rPr>
              <a:t> </a:t>
            </a:r>
          </a:p>
          <a:p>
            <a:r>
              <a:rPr lang="en-US" sz="1200" b="0" i="0" kern="1200" dirty="0" smtClean="0">
                <a:solidFill>
                  <a:schemeClr val="tx1"/>
                </a:solidFill>
                <a:effectLst/>
                <a:latin typeface="+mn-lt"/>
                <a:ea typeface="+mn-ea"/>
                <a:cs typeface="+mn-cs"/>
              </a:rPr>
              <a:t>3. Data Handling Capabilities</a:t>
            </a:r>
          </a:p>
          <a:p>
            <a:r>
              <a:rPr lang="en-US" sz="1200" b="0" i="0" kern="1200" dirty="0" smtClean="0">
                <a:solidFill>
                  <a:schemeClr val="tx1"/>
                </a:solidFill>
                <a:effectLst/>
                <a:latin typeface="+mn-lt"/>
                <a:ea typeface="+mn-ea"/>
                <a:cs typeface="+mn-cs"/>
              </a:rPr>
              <a:t>This used to be an advantage for SAS till some time back. R computes every thing in memory (RAM) and hence the computations were limited by the amount of RAM on 32 bit machines. This is no longer the case. All three languages have good data handling capabilities and options for parallel computations. This I feel is no longer a big differentiation. Also, I might not be aware of the latest innovation in each ecosystem and hence I see all 3 as equally capable.</a:t>
            </a:r>
          </a:p>
          <a:p>
            <a:r>
              <a:rPr lang="en-US" sz="1200" b="0" i="0" kern="1200" dirty="0" smtClean="0">
                <a:solidFill>
                  <a:schemeClr val="tx1"/>
                </a:solidFill>
                <a:effectLst/>
                <a:latin typeface="+mn-lt"/>
                <a:ea typeface="+mn-ea"/>
                <a:cs typeface="+mn-cs"/>
              </a:rPr>
              <a:t>SAS – 4</a:t>
            </a:r>
          </a:p>
          <a:p>
            <a:r>
              <a:rPr lang="en-US" sz="1200" b="0" i="0" kern="1200" dirty="0" smtClean="0">
                <a:solidFill>
                  <a:schemeClr val="tx1"/>
                </a:solidFill>
                <a:effectLst/>
                <a:latin typeface="+mn-lt"/>
                <a:ea typeface="+mn-ea"/>
                <a:cs typeface="+mn-cs"/>
              </a:rPr>
              <a:t>R – 4</a:t>
            </a:r>
          </a:p>
          <a:p>
            <a:r>
              <a:rPr lang="en-US" sz="1200" b="0" i="0" kern="1200" dirty="0" smtClean="0">
                <a:solidFill>
                  <a:schemeClr val="tx1"/>
                </a:solidFill>
                <a:effectLst/>
                <a:latin typeface="+mn-lt"/>
                <a:ea typeface="+mn-ea"/>
                <a:cs typeface="+mn-cs"/>
              </a:rPr>
              <a:t>Python – 4</a:t>
            </a:r>
          </a:p>
          <a:p>
            <a:r>
              <a:rPr lang="en-US" sz="1200" b="0" i="0" kern="1200" dirty="0" smtClean="0">
                <a:solidFill>
                  <a:schemeClr val="tx1"/>
                </a:solidFill>
                <a:effectLst/>
                <a:latin typeface="+mn-lt"/>
                <a:ea typeface="+mn-ea"/>
                <a:cs typeface="+mn-cs"/>
              </a:rPr>
              <a:t> </a:t>
            </a:r>
          </a:p>
          <a:p>
            <a:r>
              <a:rPr lang="en-US" sz="1200" b="0" i="0" kern="1200" dirty="0" smtClean="0">
                <a:solidFill>
                  <a:schemeClr val="tx1"/>
                </a:solidFill>
                <a:effectLst/>
                <a:latin typeface="+mn-lt"/>
                <a:ea typeface="+mn-ea"/>
                <a:cs typeface="+mn-cs"/>
              </a:rPr>
              <a:t>4. Graphical Capabilities</a:t>
            </a:r>
          </a:p>
          <a:p>
            <a:r>
              <a:rPr lang="en-US" sz="1200" b="0" i="0" kern="1200" dirty="0" smtClean="0">
                <a:solidFill>
                  <a:schemeClr val="tx1"/>
                </a:solidFill>
                <a:effectLst/>
                <a:latin typeface="+mn-lt"/>
                <a:ea typeface="+mn-ea"/>
                <a:cs typeface="+mn-cs"/>
              </a:rPr>
              <a:t>SAS has decent functional graphical capabilities. However, it is just functional. Any customization on plots are difficult and requires you to understand intricacies of SAS Graph package.</a:t>
            </a:r>
          </a:p>
          <a:p>
            <a:r>
              <a:rPr lang="en-US" sz="1200" b="0" i="0" kern="1200" dirty="0" smtClean="0">
                <a:solidFill>
                  <a:schemeClr val="tx1"/>
                </a:solidFill>
                <a:effectLst/>
                <a:latin typeface="+mn-lt"/>
                <a:ea typeface="+mn-ea"/>
                <a:cs typeface="+mn-cs"/>
              </a:rPr>
              <a:t>R has the most advanced graphical capabilities among the three. There are numerous packages which provide you advanced graphical capabilities.</a:t>
            </a:r>
          </a:p>
          <a:p>
            <a:r>
              <a:rPr lang="en-US" sz="1200" b="0" i="0" kern="1200" dirty="0" smtClean="0">
                <a:solidFill>
                  <a:schemeClr val="tx1"/>
                </a:solidFill>
                <a:effectLst/>
                <a:latin typeface="+mn-lt"/>
                <a:ea typeface="+mn-ea"/>
                <a:cs typeface="+mn-cs"/>
              </a:rPr>
              <a:t>Python capabilities will lie somewhere in between, with options to use native libraries (</a:t>
            </a:r>
            <a:r>
              <a:rPr lang="en-US" sz="1200" b="0" i="0" u="none" strike="noStrike" kern="1200" dirty="0" smtClean="0">
                <a:solidFill>
                  <a:schemeClr val="tx1"/>
                </a:solidFill>
                <a:effectLst/>
                <a:latin typeface="+mn-lt"/>
                <a:ea typeface="+mn-ea"/>
                <a:cs typeface="+mn-cs"/>
                <a:hlinkClick r:id="rId5"/>
              </a:rPr>
              <a:t>matplotlib</a:t>
            </a:r>
            <a:r>
              <a:rPr lang="en-US" sz="1200" b="0" i="0" kern="1200" dirty="0" smtClean="0">
                <a:solidFill>
                  <a:schemeClr val="tx1"/>
                </a:solidFill>
                <a:effectLst/>
                <a:latin typeface="+mn-lt"/>
                <a:ea typeface="+mn-ea"/>
                <a:cs typeface="+mn-cs"/>
              </a:rPr>
              <a:t>) or derived libraries (allowing calling R functions).</a:t>
            </a:r>
          </a:p>
          <a:p>
            <a:r>
              <a:rPr lang="en-US" sz="1200" b="0" i="0" kern="1200" dirty="0" smtClean="0">
                <a:solidFill>
                  <a:schemeClr val="tx1"/>
                </a:solidFill>
                <a:effectLst/>
                <a:latin typeface="+mn-lt"/>
                <a:ea typeface="+mn-ea"/>
                <a:cs typeface="+mn-cs"/>
              </a:rPr>
              <a:t>SAS – 3</a:t>
            </a:r>
          </a:p>
          <a:p>
            <a:r>
              <a:rPr lang="en-US" sz="1200" b="0" i="0" kern="1200" dirty="0" smtClean="0">
                <a:solidFill>
                  <a:schemeClr val="tx1"/>
                </a:solidFill>
                <a:effectLst/>
                <a:latin typeface="+mn-lt"/>
                <a:ea typeface="+mn-ea"/>
                <a:cs typeface="+mn-cs"/>
              </a:rPr>
              <a:t>R – 4.5</a:t>
            </a:r>
          </a:p>
          <a:p>
            <a:r>
              <a:rPr lang="en-US" sz="1200" b="0" i="0" kern="1200" dirty="0" smtClean="0">
                <a:solidFill>
                  <a:schemeClr val="tx1"/>
                </a:solidFill>
                <a:effectLst/>
                <a:latin typeface="+mn-lt"/>
                <a:ea typeface="+mn-ea"/>
                <a:cs typeface="+mn-cs"/>
              </a:rPr>
              <a:t>Python – 4</a:t>
            </a:r>
          </a:p>
          <a:p>
            <a:r>
              <a:rPr lang="en-US" sz="1200" b="0" i="0" kern="1200" dirty="0" smtClean="0">
                <a:solidFill>
                  <a:schemeClr val="tx1"/>
                </a:solidFill>
                <a:effectLst/>
                <a:latin typeface="+mn-lt"/>
                <a:ea typeface="+mn-ea"/>
                <a:cs typeface="+mn-cs"/>
              </a:rPr>
              <a:t> </a:t>
            </a:r>
          </a:p>
          <a:p>
            <a:r>
              <a:rPr lang="en-US" sz="1200" b="0" i="0" kern="1200" dirty="0" smtClean="0">
                <a:solidFill>
                  <a:schemeClr val="tx1"/>
                </a:solidFill>
                <a:effectLst/>
                <a:latin typeface="+mn-lt"/>
                <a:ea typeface="+mn-ea"/>
                <a:cs typeface="+mn-cs"/>
              </a:rPr>
              <a:t>5. Advancements in Tool</a:t>
            </a:r>
          </a:p>
          <a:p>
            <a:r>
              <a:rPr lang="en-US" sz="1200" b="0" i="0" kern="1200" dirty="0" smtClean="0">
                <a:solidFill>
                  <a:schemeClr val="tx1"/>
                </a:solidFill>
                <a:effectLst/>
                <a:latin typeface="+mn-lt"/>
                <a:ea typeface="+mn-ea"/>
                <a:cs typeface="+mn-cs"/>
              </a:rPr>
              <a:t>All 3 ecosystems have all the basic and most needed functions available. This feature only matters if you are working on latest technologies and algorithms.</a:t>
            </a:r>
          </a:p>
          <a:p>
            <a:r>
              <a:rPr lang="en-US" sz="1200" b="0" i="0" kern="1200" dirty="0" smtClean="0">
                <a:solidFill>
                  <a:schemeClr val="tx1"/>
                </a:solidFill>
                <a:effectLst/>
                <a:latin typeface="+mn-lt"/>
                <a:ea typeface="+mn-ea"/>
                <a:cs typeface="+mn-cs"/>
              </a:rPr>
              <a:t>Due to their open nature, R &amp; Python get latest features quickly (R more so compared to Python). SAS, on the other hand updates its capabilities in new version roll-outs. Since R has been used widely in academics in past, development of new techniques is fast.</a:t>
            </a:r>
          </a:p>
          <a:p>
            <a:r>
              <a:rPr lang="en-US" sz="1200" b="0" i="0" kern="1200" dirty="0" smtClean="0">
                <a:solidFill>
                  <a:schemeClr val="tx1"/>
                </a:solidFill>
                <a:effectLst/>
                <a:latin typeface="+mn-lt"/>
                <a:ea typeface="+mn-ea"/>
                <a:cs typeface="+mn-cs"/>
              </a:rPr>
              <a:t>Having said this, SAS releases updates in controlled environment, hence they are well tested. R &amp; Python on the other hand, have open contribution and there are chances of errors in latest developments.</a:t>
            </a:r>
          </a:p>
          <a:p>
            <a:r>
              <a:rPr lang="en-US" sz="1200" b="0" i="0" kern="1200" dirty="0" smtClean="0">
                <a:solidFill>
                  <a:schemeClr val="tx1"/>
                </a:solidFill>
                <a:effectLst/>
                <a:latin typeface="+mn-lt"/>
                <a:ea typeface="+mn-ea"/>
                <a:cs typeface="+mn-cs"/>
              </a:rPr>
              <a:t>SAS – 4</a:t>
            </a:r>
          </a:p>
          <a:p>
            <a:r>
              <a:rPr lang="en-US" sz="1200" b="0" i="0" kern="1200" dirty="0" smtClean="0">
                <a:solidFill>
                  <a:schemeClr val="tx1"/>
                </a:solidFill>
                <a:effectLst/>
                <a:latin typeface="+mn-lt"/>
                <a:ea typeface="+mn-ea"/>
                <a:cs typeface="+mn-cs"/>
              </a:rPr>
              <a:t>R – 4.5</a:t>
            </a:r>
          </a:p>
          <a:p>
            <a:r>
              <a:rPr lang="en-US" sz="1200" b="0" i="0" kern="1200" dirty="0" smtClean="0">
                <a:solidFill>
                  <a:schemeClr val="tx1"/>
                </a:solidFill>
                <a:effectLst/>
                <a:latin typeface="+mn-lt"/>
                <a:ea typeface="+mn-ea"/>
                <a:cs typeface="+mn-cs"/>
              </a:rPr>
              <a:t>Python – 4</a:t>
            </a:r>
          </a:p>
          <a:p>
            <a:r>
              <a:rPr lang="en-US" sz="1200" b="0" i="0" kern="1200" dirty="0" smtClean="0">
                <a:solidFill>
                  <a:schemeClr val="tx1"/>
                </a:solidFill>
                <a:effectLst/>
                <a:latin typeface="+mn-lt"/>
                <a:ea typeface="+mn-ea"/>
                <a:cs typeface="+mn-cs"/>
              </a:rPr>
              <a:t> </a:t>
            </a:r>
          </a:p>
          <a:p>
            <a:r>
              <a:rPr lang="en-US" sz="1200" b="0" i="0" kern="1200" dirty="0" smtClean="0">
                <a:solidFill>
                  <a:schemeClr val="tx1"/>
                </a:solidFill>
                <a:effectLst/>
                <a:latin typeface="+mn-lt"/>
                <a:ea typeface="+mn-ea"/>
                <a:cs typeface="+mn-cs"/>
              </a:rPr>
              <a:t>6. Job Scenario</a:t>
            </a:r>
          </a:p>
          <a:p>
            <a:r>
              <a:rPr lang="en-US" sz="1200" b="0" i="0" kern="1200" dirty="0" smtClean="0">
                <a:solidFill>
                  <a:schemeClr val="tx1"/>
                </a:solidFill>
                <a:effectLst/>
                <a:latin typeface="+mn-lt"/>
                <a:ea typeface="+mn-ea"/>
                <a:cs typeface="+mn-cs"/>
              </a:rPr>
              <a:t>Globally, SAS is still the market leader in available corporate jobs. Most of the big organizations still work on SAS. R / Python, on the other hand are better options for start-ups and companies looking for cost efficiency. Also, number of jobs on R / Python have been reported to increase over last few years. Here is a trend widely published on internet, which shows the trend for R and SAS jobs. Python jobs for data analysis will have similar trend as R jobs:</a:t>
            </a:r>
          </a:p>
          <a:p>
            <a:r>
              <a:rPr lang="en-US" sz="1200" b="0" i="0" kern="1200" dirty="0" smtClean="0">
                <a:solidFill>
                  <a:schemeClr val="tx1"/>
                </a:solidFill>
                <a:effectLst/>
                <a:latin typeface="+mn-lt"/>
                <a:ea typeface="+mn-ea"/>
                <a:cs typeface="+mn-cs"/>
              </a:rPr>
              <a:t>Source: r4stats.com</a:t>
            </a:r>
          </a:p>
          <a:p>
            <a:r>
              <a:rPr lang="en-US" sz="1200" b="0" i="0" kern="1200" dirty="0" smtClean="0">
                <a:solidFill>
                  <a:schemeClr val="tx1"/>
                </a:solidFill>
                <a:effectLst/>
                <a:latin typeface="+mn-lt"/>
                <a:ea typeface="+mn-ea"/>
                <a:cs typeface="+mn-cs"/>
              </a:rPr>
              <a:t>In India, specifically, the gap in SAS vs. R is bigger. My estimate is that SAS would have about 70% of market share, R around 15% and Python less than 5%. However, the trends are similar to global trends.</a:t>
            </a:r>
          </a:p>
          <a:p>
            <a:r>
              <a:rPr lang="en-US" sz="1200" b="0" i="0" kern="1200" dirty="0" smtClean="0">
                <a:solidFill>
                  <a:schemeClr val="tx1"/>
                </a:solidFill>
                <a:effectLst/>
                <a:latin typeface="+mn-lt"/>
                <a:ea typeface="+mn-ea"/>
                <a:cs typeface="+mn-cs"/>
              </a:rPr>
              <a:t>SAS – 4.5</a:t>
            </a:r>
          </a:p>
          <a:p>
            <a:r>
              <a:rPr lang="en-US" sz="1200" b="0" i="0" kern="1200" dirty="0" smtClean="0">
                <a:solidFill>
                  <a:schemeClr val="tx1"/>
                </a:solidFill>
                <a:effectLst/>
                <a:latin typeface="+mn-lt"/>
                <a:ea typeface="+mn-ea"/>
                <a:cs typeface="+mn-cs"/>
              </a:rPr>
              <a:t>R – 3.5</a:t>
            </a:r>
          </a:p>
          <a:p>
            <a:r>
              <a:rPr lang="en-US" sz="1200" b="0" i="0" kern="1200" dirty="0" smtClean="0">
                <a:solidFill>
                  <a:schemeClr val="tx1"/>
                </a:solidFill>
                <a:effectLst/>
                <a:latin typeface="+mn-lt"/>
                <a:ea typeface="+mn-ea"/>
                <a:cs typeface="+mn-cs"/>
              </a:rPr>
              <a:t>Python – 2.5</a:t>
            </a:r>
          </a:p>
          <a:p>
            <a:r>
              <a:rPr lang="en-US" sz="1200" b="0" i="0" kern="1200" dirty="0" smtClean="0">
                <a:solidFill>
                  <a:schemeClr val="tx1"/>
                </a:solidFill>
                <a:effectLst/>
                <a:latin typeface="+mn-lt"/>
                <a:ea typeface="+mn-ea"/>
                <a:cs typeface="+mn-cs"/>
              </a:rPr>
              <a:t> </a:t>
            </a:r>
          </a:p>
          <a:p>
            <a:r>
              <a:rPr lang="en-US" sz="1200" b="0" i="0" kern="1200" dirty="0" smtClean="0">
                <a:solidFill>
                  <a:schemeClr val="tx1"/>
                </a:solidFill>
                <a:effectLst/>
                <a:latin typeface="+mn-lt"/>
                <a:ea typeface="+mn-ea"/>
                <a:cs typeface="+mn-cs"/>
              </a:rPr>
              <a:t>7. Customer Service Support &amp; Community</a:t>
            </a:r>
          </a:p>
          <a:p>
            <a:r>
              <a:rPr lang="en-US" sz="1200" b="0" i="0" kern="1200" dirty="0" smtClean="0">
                <a:solidFill>
                  <a:schemeClr val="tx1"/>
                </a:solidFill>
                <a:effectLst/>
                <a:latin typeface="+mn-lt"/>
                <a:ea typeface="+mn-ea"/>
                <a:cs typeface="+mn-cs"/>
              </a:rPr>
              <a:t>R has the biggest online community but no customer service support. So if have trouble, you are on your own. You will get a lot of help though. Similar for python, though at a lower scale.</a:t>
            </a:r>
          </a:p>
          <a:p>
            <a:r>
              <a:rPr lang="en-US" sz="1200" b="0" i="0" kern="1200" dirty="0" smtClean="0">
                <a:solidFill>
                  <a:schemeClr val="tx1"/>
                </a:solidFill>
                <a:effectLst/>
                <a:latin typeface="+mn-lt"/>
                <a:ea typeface="+mn-ea"/>
                <a:cs typeface="+mn-cs"/>
              </a:rPr>
              <a:t>SAS on the other hand has dedicated customer service along with the community. So, if you have problems in installation or any other technical challenges, you can reach out to them.</a:t>
            </a:r>
          </a:p>
          <a:p>
            <a:r>
              <a:rPr lang="en-US" sz="1200" b="0" i="0" kern="1200" dirty="0" smtClean="0">
                <a:solidFill>
                  <a:schemeClr val="tx1"/>
                </a:solidFill>
                <a:effectLst/>
                <a:latin typeface="+mn-lt"/>
                <a:ea typeface="+mn-ea"/>
                <a:cs typeface="+mn-cs"/>
              </a:rPr>
              <a:t>SAS – 4</a:t>
            </a:r>
          </a:p>
          <a:p>
            <a:r>
              <a:rPr lang="en-US" sz="1200" b="0" i="0" kern="1200" dirty="0" smtClean="0">
                <a:solidFill>
                  <a:schemeClr val="tx1"/>
                </a:solidFill>
                <a:effectLst/>
                <a:latin typeface="+mn-lt"/>
                <a:ea typeface="+mn-ea"/>
                <a:cs typeface="+mn-cs"/>
              </a:rPr>
              <a:t>R – 3.5</a:t>
            </a:r>
          </a:p>
          <a:p>
            <a:r>
              <a:rPr lang="en-US" sz="1200" b="0" i="0" kern="1200" dirty="0" smtClean="0">
                <a:solidFill>
                  <a:schemeClr val="tx1"/>
                </a:solidFill>
                <a:effectLst/>
                <a:latin typeface="+mn-lt"/>
                <a:ea typeface="+mn-ea"/>
                <a:cs typeface="+mn-cs"/>
              </a:rPr>
              <a:t>Python – 3</a:t>
            </a:r>
          </a:p>
          <a:p>
            <a:r>
              <a:rPr lang="en-US" sz="1200" b="0" i="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7067105B-052D-0C4D-A6BA-814120FFD786}" type="slidenum">
              <a:rPr lang="en-US" smtClean="0"/>
              <a:t>4</a:t>
            </a:fld>
            <a:endParaRPr lang="en-US"/>
          </a:p>
        </p:txBody>
      </p:sp>
    </p:spTree>
    <p:extLst>
      <p:ext uri="{BB962C8B-B14F-4D97-AF65-F5344CB8AC3E}">
        <p14:creationId xmlns:p14="http://schemas.microsoft.com/office/powerpoint/2010/main" val="11896763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Other Factors:</a:t>
            </a:r>
          </a:p>
          <a:p>
            <a:r>
              <a:rPr lang="en-US" sz="1200" b="0" i="0" kern="1200" dirty="0" smtClean="0">
                <a:solidFill>
                  <a:schemeClr val="tx1"/>
                </a:solidFill>
                <a:effectLst/>
                <a:latin typeface="+mn-lt"/>
                <a:ea typeface="+mn-ea"/>
                <a:cs typeface="+mn-cs"/>
              </a:rPr>
              <a:t>Following are some more points worthy to note:</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Python is used widely in web development. So if you are in an online business, using Python for web development and analytics can provide synergies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SAS used to have a big advantage of deploying end to end infrastructure (Visual Analytics, Data warehouse, Data quality, reporting and analytics), which has been mitigated by integration / support of R on platforms like SAP HANA and Tableau. It is still, far away from seamless integration like SAS, but the journey has started.</a:t>
            </a:r>
          </a:p>
          <a:p>
            <a:endParaRPr lang="en-US" dirty="0" smtClean="0"/>
          </a:p>
          <a:p>
            <a:r>
              <a:rPr lang="en-US" sz="1200" b="0" i="0" kern="1200" dirty="0" smtClean="0">
                <a:solidFill>
                  <a:schemeClr val="tx1"/>
                </a:solidFill>
                <a:effectLst/>
                <a:latin typeface="+mn-lt"/>
                <a:ea typeface="+mn-ea"/>
                <a:cs typeface="+mn-cs"/>
              </a:rPr>
              <a:t>Clearly, there is no winner in this race yet. It will be pre-mature to place bets on what will prevail, given the dynamic nature of industry. Depending on your circumstances (career stage, financials etc.) you can add your own weights and come up with what might be suitable for you. Here are a few specific scenarios:</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If you are a fresher entering in analytics industry (specifically so in India), I would recommend to learn SAS as your first language. It is easy to learn and holds highest job market share.</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If you are some one who has already spent time in industry, you should try and diversify your expertise be learning a new tool.</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For experts and pros in industry, people should know at least 2 of these. That would add a lot of flexibility for future and open up new opportunities.</a:t>
            </a:r>
          </a:p>
          <a:p>
            <a:r>
              <a:rPr lang="en-US" sz="1200" b="0" i="0" kern="1200" dirty="0" smtClean="0">
                <a:solidFill>
                  <a:schemeClr val="tx1"/>
                </a:solidFill>
                <a:effectLst/>
                <a:latin typeface="+mn-lt"/>
                <a:ea typeface="+mn-ea"/>
                <a:cs typeface="+mn-cs"/>
              </a:rPr>
              <a:t>If you are in a start-up / freelancing, R / Python is more useful</a:t>
            </a:r>
          </a:p>
          <a:p>
            <a:endParaRPr lang="en-US" dirty="0"/>
          </a:p>
        </p:txBody>
      </p:sp>
      <p:sp>
        <p:nvSpPr>
          <p:cNvPr id="4" name="Slide Number Placeholder 3"/>
          <p:cNvSpPr>
            <a:spLocks noGrp="1"/>
          </p:cNvSpPr>
          <p:nvPr>
            <p:ph type="sldNum" sz="quarter" idx="10"/>
          </p:nvPr>
        </p:nvSpPr>
        <p:spPr/>
        <p:txBody>
          <a:bodyPr/>
          <a:lstStyle/>
          <a:p>
            <a:fld id="{7067105B-052D-0C4D-A6BA-814120FFD786}" type="slidenum">
              <a:rPr lang="en-US" smtClean="0"/>
              <a:t>5</a:t>
            </a:fld>
            <a:endParaRPr lang="en-US"/>
          </a:p>
        </p:txBody>
      </p:sp>
    </p:spTree>
    <p:extLst>
      <p:ext uri="{BB962C8B-B14F-4D97-AF65-F5344CB8AC3E}">
        <p14:creationId xmlns:p14="http://schemas.microsoft.com/office/powerpoint/2010/main" val="6070908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7067105B-052D-0C4D-A6BA-814120FFD786}" type="slidenum">
              <a:rPr lang="en-US" smtClean="0"/>
              <a:t>7</a:t>
            </a:fld>
            <a:endParaRPr lang="en-US"/>
          </a:p>
        </p:txBody>
      </p:sp>
    </p:spTree>
    <p:extLst>
      <p:ext uri="{BB962C8B-B14F-4D97-AF65-F5344CB8AC3E}">
        <p14:creationId xmlns:p14="http://schemas.microsoft.com/office/powerpoint/2010/main" val="5195779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4/30/16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169078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smtClean="0"/>
              <a:t>4/30/16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577933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smtClean="0"/>
              <a:t>4/30/16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8878394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4/30/16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a:t>
            </a:fld>
            <a:endParaRPr lang="en-US" dirty="0"/>
          </a:p>
        </p:txBody>
      </p:sp>
    </p:spTree>
    <p:extLst>
      <p:ext uri="{BB962C8B-B14F-4D97-AF65-F5344CB8AC3E}">
        <p14:creationId xmlns:p14="http://schemas.microsoft.com/office/powerpoint/2010/main" val="20419921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smtClean="0"/>
              <a:t>4/30/16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265746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smtClean="0"/>
              <a:t>4/30/16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679763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smtClean="0"/>
              <a:t>4/30/16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3844644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smtClean="0"/>
              <a:t>4/30/16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7089984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smtClean="0"/>
              <a:t>4/30/16</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8973562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32ABBEA6-7C60-4B02-AE87-00D78D8422AF}" type="datetimeFigureOut">
              <a:rPr lang="en-US" smtClean="0"/>
              <a:t>4/30/16</a:t>
            </a:fld>
            <a:endParaRPr lang="en-US" dirty="0"/>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88200432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smtClean="0"/>
              <a:t>4/30/16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1914541874"/>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smtClean="0"/>
              <a:t>4/30/16</a:t>
            </a:fld>
            <a:endParaRPr lang="en-US" dirty="0"/>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4FAB73BC-B049-4115-A692-8D63A059BFB8}" type="slidenum">
              <a:rPr lang="en-US" smtClean="0"/>
              <a:pPr/>
              <a:t>‹#›</a:t>
            </a:fld>
            <a:endParaRPr lang="en-US" dirty="0"/>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2246848"/>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7" Type="http://schemas.openxmlformats.org/officeDocument/2006/relationships/image" Target="../media/image2.png"/><Relationship Id="rId8" Type="http://schemas.openxmlformats.org/officeDocument/2006/relationships/image" Target="../media/image3.png"/><Relationship Id="rId9"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 Id="rId3" Type="http://schemas.openxmlformats.org/officeDocument/2006/relationships/image" Target="../media/image10.tiff"/></Relationships>
</file>

<file path=ppt/slides/_rels/slide7.xml.rels><?xml version="1.0" encoding="UTF-8" standalone="yes"?>
<Relationships xmlns="http://schemas.openxmlformats.org/package/2006/relationships"><Relationship Id="rId3" Type="http://schemas.openxmlformats.org/officeDocument/2006/relationships/image" Target="../media/image11.tiff"/><Relationship Id="rId4" Type="http://schemas.openxmlformats.org/officeDocument/2006/relationships/image" Target="../media/image12.tiff"/><Relationship Id="rId5" Type="http://schemas.openxmlformats.org/officeDocument/2006/relationships/image" Target="../media/image13.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chor="ctr">
            <a:normAutofit/>
          </a:bodyPr>
          <a:lstStyle/>
          <a:p>
            <a:pPr algn="ctr"/>
            <a:r>
              <a:rPr lang="en-US" sz="7200" b="1" dirty="0" smtClean="0">
                <a:latin typeface="Arial Black" charset="0"/>
                <a:ea typeface="Arial Black" charset="0"/>
                <a:cs typeface="Arial Black" charset="0"/>
              </a:rPr>
              <a:t>SAS</a:t>
            </a:r>
            <a:r>
              <a:rPr lang="en-US" sz="6600" b="1" dirty="0" smtClean="0">
                <a:latin typeface="Arial Black" charset="0"/>
                <a:ea typeface="Arial Black" charset="0"/>
                <a:cs typeface="Arial Black" charset="0"/>
              </a:rPr>
              <a:t> </a:t>
            </a:r>
            <a:r>
              <a:rPr lang="en-US" sz="5400" b="1" dirty="0" smtClean="0">
                <a:latin typeface="Arial Black" charset="0"/>
                <a:ea typeface="Arial Black" charset="0"/>
                <a:cs typeface="Arial Black" charset="0"/>
              </a:rPr>
              <a:t/>
            </a:r>
            <a:br>
              <a:rPr lang="en-US" sz="5400" b="1" dirty="0" smtClean="0">
                <a:latin typeface="Arial Black" charset="0"/>
                <a:ea typeface="Arial Black" charset="0"/>
                <a:cs typeface="Arial Black" charset="0"/>
              </a:rPr>
            </a:br>
            <a:r>
              <a:rPr lang="en-US" sz="2800" b="1" dirty="0" smtClean="0">
                <a:latin typeface="Arial Black" charset="0"/>
                <a:ea typeface="Arial Black" charset="0"/>
                <a:cs typeface="Arial Black" charset="0"/>
              </a:rPr>
              <a:t>vs. </a:t>
            </a:r>
            <a:r>
              <a:rPr lang="en-US" sz="5400" b="1" dirty="0" smtClean="0">
                <a:latin typeface="Arial Black" charset="0"/>
                <a:ea typeface="Arial Black" charset="0"/>
                <a:cs typeface="Arial Black" charset="0"/>
              </a:rPr>
              <a:t/>
            </a:r>
            <a:br>
              <a:rPr lang="en-US" sz="5400" b="1" dirty="0" smtClean="0">
                <a:latin typeface="Arial Black" charset="0"/>
                <a:ea typeface="Arial Black" charset="0"/>
                <a:cs typeface="Arial Black" charset="0"/>
              </a:rPr>
            </a:br>
            <a:r>
              <a:rPr lang="en-US" sz="6600" b="1" dirty="0" smtClean="0">
                <a:latin typeface="Arial Black" charset="0"/>
                <a:ea typeface="Arial Black" charset="0"/>
                <a:cs typeface="Arial Black" charset="0"/>
              </a:rPr>
              <a:t>R </a:t>
            </a:r>
            <a:r>
              <a:rPr lang="en-US" sz="5400" b="1" dirty="0" smtClean="0">
                <a:latin typeface="Arial Black" charset="0"/>
                <a:ea typeface="Arial Black" charset="0"/>
                <a:cs typeface="Arial Black" charset="0"/>
              </a:rPr>
              <a:t/>
            </a:r>
            <a:br>
              <a:rPr lang="en-US" sz="5400" b="1" dirty="0" smtClean="0">
                <a:latin typeface="Arial Black" charset="0"/>
                <a:ea typeface="Arial Black" charset="0"/>
                <a:cs typeface="Arial Black" charset="0"/>
              </a:rPr>
            </a:br>
            <a:r>
              <a:rPr lang="en-US" sz="2400" b="1" dirty="0" smtClean="0">
                <a:latin typeface="Arial Black" charset="0"/>
                <a:ea typeface="Arial Black" charset="0"/>
                <a:cs typeface="Arial Black" charset="0"/>
              </a:rPr>
              <a:t>vs. </a:t>
            </a:r>
            <a:r>
              <a:rPr lang="en-US" sz="5400" b="1" dirty="0" smtClean="0">
                <a:latin typeface="Arial Black" charset="0"/>
                <a:ea typeface="Arial Black" charset="0"/>
                <a:cs typeface="Arial Black" charset="0"/>
              </a:rPr>
              <a:t/>
            </a:r>
            <a:br>
              <a:rPr lang="en-US" sz="5400" b="1" dirty="0" smtClean="0">
                <a:latin typeface="Arial Black" charset="0"/>
                <a:ea typeface="Arial Black" charset="0"/>
                <a:cs typeface="Arial Black" charset="0"/>
              </a:rPr>
            </a:br>
            <a:r>
              <a:rPr lang="en-US" sz="6600" b="1" dirty="0" smtClean="0">
                <a:latin typeface="Arial Black" charset="0"/>
                <a:ea typeface="Arial Black" charset="0"/>
                <a:cs typeface="Arial Black" charset="0"/>
              </a:rPr>
              <a:t>Python</a:t>
            </a:r>
            <a:endParaRPr lang="en-US" sz="5400" b="1" dirty="0">
              <a:latin typeface="Arial Black" charset="0"/>
              <a:ea typeface="Arial Black" charset="0"/>
              <a:cs typeface="Arial Black" charset="0"/>
            </a:endParaRPr>
          </a:p>
        </p:txBody>
      </p:sp>
      <p:sp>
        <p:nvSpPr>
          <p:cNvPr id="3" name="Subtitle 2"/>
          <p:cNvSpPr>
            <a:spLocks noGrp="1"/>
          </p:cNvSpPr>
          <p:nvPr>
            <p:ph type="subTitle" idx="1"/>
          </p:nvPr>
        </p:nvSpPr>
        <p:spPr/>
        <p:txBody>
          <a:bodyPr>
            <a:normAutofit/>
          </a:bodyPr>
          <a:lstStyle/>
          <a:p>
            <a:pPr algn="ctr"/>
            <a:r>
              <a:rPr lang="en-US" sz="1600" b="1" dirty="0" smtClean="0">
                <a:latin typeface="Arial" charset="0"/>
                <a:ea typeface="Arial" charset="0"/>
                <a:cs typeface="Arial" charset="0"/>
              </a:rPr>
              <a:t>Louis Tsang</a:t>
            </a:r>
            <a:endParaRPr lang="en-US" sz="1600" b="1" dirty="0">
              <a:latin typeface="Arial" charset="0"/>
              <a:ea typeface="Arial" charset="0"/>
              <a:cs typeface="Arial" charset="0"/>
            </a:endParaRPr>
          </a:p>
        </p:txBody>
      </p:sp>
    </p:spTree>
    <p:extLst>
      <p:ext uri="{BB962C8B-B14F-4D97-AF65-F5344CB8AC3E}">
        <p14:creationId xmlns:p14="http://schemas.microsoft.com/office/powerpoint/2010/main" val="9413429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a:t>
            </a:r>
            <a:r>
              <a:rPr lang="is-IS" dirty="0" smtClean="0"/>
              <a:t>…?</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02982242"/>
              </p:ext>
            </p:extLst>
          </p:nvPr>
        </p:nvGraphicFramePr>
        <p:xfrm>
          <a:off x="822960" y="1737360"/>
          <a:ext cx="7543800" cy="450668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8" name="Picture 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09451" y="2354579"/>
            <a:ext cx="2501900" cy="685800"/>
          </a:xfrm>
          <a:prstGeom prst="rect">
            <a:avLst/>
          </a:prstGeom>
        </p:spPr>
      </p:pic>
      <p:pic>
        <p:nvPicPr>
          <p:cNvPr id="10" name="Picture 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082383" y="3436502"/>
            <a:ext cx="1356035" cy="1059052"/>
          </a:xfrm>
          <a:prstGeom prst="rect">
            <a:avLst/>
          </a:prstGeom>
        </p:spPr>
      </p:pic>
      <p:pic>
        <p:nvPicPr>
          <p:cNvPr id="11" name="Picture 10"/>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42769" y="4820061"/>
            <a:ext cx="2368582" cy="721757"/>
          </a:xfrm>
          <a:prstGeom prst="rect">
            <a:avLst/>
          </a:prstGeom>
        </p:spPr>
      </p:pic>
    </p:spTree>
    <p:extLst>
      <p:ext uri="{BB962C8B-B14F-4D97-AF65-F5344CB8AC3E}">
        <p14:creationId xmlns:p14="http://schemas.microsoft.com/office/powerpoint/2010/main" val="4090957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a:t>
            </a:r>
            <a:r>
              <a:rPr lang="is-IS" dirty="0" smtClean="0"/>
              <a:t>…?</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7261" y="4051435"/>
            <a:ext cx="3456594" cy="2260081"/>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3737" y="1866033"/>
            <a:ext cx="2971684" cy="2185402"/>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421873" y="2119745"/>
            <a:ext cx="4277396" cy="3585464"/>
          </a:xfrm>
          <a:prstGeom prst="rect">
            <a:avLst/>
          </a:prstGeom>
        </p:spPr>
      </p:pic>
    </p:spTree>
    <p:extLst>
      <p:ext uri="{BB962C8B-B14F-4D97-AF65-F5344CB8AC3E}">
        <p14:creationId xmlns:p14="http://schemas.microsoft.com/office/powerpoint/2010/main" val="26556462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4722644"/>
              </p:ext>
            </p:extLst>
          </p:nvPr>
        </p:nvGraphicFramePr>
        <p:xfrm>
          <a:off x="822722" y="2079608"/>
          <a:ext cx="7543800" cy="2255520"/>
        </p:xfrm>
        <a:graphic>
          <a:graphicData uri="http://schemas.openxmlformats.org/drawingml/2006/table">
            <a:tbl>
              <a:tblPr firstRow="1" bandRow="1">
                <a:tableStyleId>{5C22544A-7EE6-4342-B048-85BDC9FD1C3A}</a:tableStyleId>
              </a:tblPr>
              <a:tblGrid>
                <a:gridCol w="2775243"/>
                <a:gridCol w="1589519"/>
                <a:gridCol w="1589519"/>
                <a:gridCol w="1589519"/>
              </a:tblGrid>
              <a:tr h="278130">
                <a:tc>
                  <a:txBody>
                    <a:bodyPr/>
                    <a:lstStyle/>
                    <a:p>
                      <a:r>
                        <a:rPr lang="en-US" sz="1400" dirty="0" smtClean="0"/>
                        <a:t>Dimension of Comparison</a:t>
                      </a:r>
                      <a:endParaRPr lang="en-US" sz="1400" dirty="0"/>
                    </a:p>
                  </a:txBody>
                  <a:tcPr marL="68580" marR="68580" marT="34290" marB="34290"/>
                </a:tc>
                <a:tc>
                  <a:txBody>
                    <a:bodyPr/>
                    <a:lstStyle/>
                    <a:p>
                      <a:pPr algn="ctr"/>
                      <a:r>
                        <a:rPr lang="en-US" sz="1400" dirty="0" smtClean="0"/>
                        <a:t>SAS</a:t>
                      </a:r>
                      <a:endParaRPr lang="en-US" sz="1400" dirty="0"/>
                    </a:p>
                  </a:txBody>
                  <a:tcPr marL="68580" marR="68580" marT="34290" marB="34290"/>
                </a:tc>
                <a:tc>
                  <a:txBody>
                    <a:bodyPr/>
                    <a:lstStyle/>
                    <a:p>
                      <a:pPr algn="ctr"/>
                      <a:r>
                        <a:rPr lang="en-US" sz="1400" dirty="0" smtClean="0"/>
                        <a:t>R</a:t>
                      </a:r>
                      <a:endParaRPr lang="en-US" sz="1400" dirty="0"/>
                    </a:p>
                  </a:txBody>
                  <a:tcPr marL="68580" marR="68580" marT="34290" marB="34290"/>
                </a:tc>
                <a:tc>
                  <a:txBody>
                    <a:bodyPr/>
                    <a:lstStyle/>
                    <a:p>
                      <a:pPr algn="ctr"/>
                      <a:r>
                        <a:rPr lang="en-US" sz="1400" dirty="0" smtClean="0"/>
                        <a:t>Python</a:t>
                      </a:r>
                      <a:endParaRPr lang="en-US" sz="1400" dirty="0"/>
                    </a:p>
                  </a:txBody>
                  <a:tcPr marL="68580" marR="68580" marT="34290" marB="34290"/>
                </a:tc>
              </a:tr>
              <a:tr h="278130">
                <a:tc>
                  <a:txBody>
                    <a:bodyPr/>
                    <a:lstStyle/>
                    <a:p>
                      <a:r>
                        <a:rPr lang="en-US" sz="1400" dirty="0" smtClean="0"/>
                        <a:t>Availability</a:t>
                      </a:r>
                      <a:r>
                        <a:rPr lang="en-US" sz="1400" baseline="0" dirty="0" smtClean="0"/>
                        <a:t> / Cost</a:t>
                      </a:r>
                      <a:endParaRPr lang="en-US" sz="1400" dirty="0"/>
                    </a:p>
                  </a:txBody>
                  <a:tcPr marL="68580" marR="68580" marT="34290" marB="34290"/>
                </a:tc>
                <a:tc>
                  <a:txBody>
                    <a:bodyPr/>
                    <a:lstStyle/>
                    <a:p>
                      <a:pPr algn="ctr"/>
                      <a:r>
                        <a:rPr lang="en-US" sz="1400" dirty="0" smtClean="0"/>
                        <a:t>2</a:t>
                      </a:r>
                      <a:endParaRPr lang="en-US" sz="1400" dirty="0"/>
                    </a:p>
                  </a:txBody>
                  <a:tcPr marL="68580" marR="68580" marT="34290" marB="34290"/>
                </a:tc>
                <a:tc>
                  <a:txBody>
                    <a:bodyPr/>
                    <a:lstStyle/>
                    <a:p>
                      <a:pPr algn="ctr"/>
                      <a:r>
                        <a:rPr lang="en-US" sz="1400" dirty="0" smtClean="0"/>
                        <a:t>5</a:t>
                      </a:r>
                      <a:endParaRPr lang="en-US" sz="1400" dirty="0"/>
                    </a:p>
                  </a:txBody>
                  <a:tcPr marL="68580" marR="68580" marT="34290" marB="34290"/>
                </a:tc>
                <a:tc>
                  <a:txBody>
                    <a:bodyPr/>
                    <a:lstStyle/>
                    <a:p>
                      <a:pPr algn="ctr"/>
                      <a:r>
                        <a:rPr lang="en-US" sz="1400" dirty="0" smtClean="0"/>
                        <a:t>5</a:t>
                      </a:r>
                      <a:endParaRPr lang="en-US" sz="1400" dirty="0"/>
                    </a:p>
                  </a:txBody>
                  <a:tcPr marL="68580" marR="68580" marT="34290" marB="34290"/>
                </a:tc>
              </a:tr>
              <a:tr h="278130">
                <a:tc>
                  <a:txBody>
                    <a:bodyPr/>
                    <a:lstStyle/>
                    <a:p>
                      <a:r>
                        <a:rPr lang="en-US" sz="1400" dirty="0" smtClean="0"/>
                        <a:t>Ease</a:t>
                      </a:r>
                      <a:r>
                        <a:rPr lang="en-US" sz="1400" baseline="0" dirty="0" smtClean="0"/>
                        <a:t> of Learning</a:t>
                      </a:r>
                      <a:endParaRPr lang="en-US" sz="1400" dirty="0"/>
                    </a:p>
                  </a:txBody>
                  <a:tcPr marL="68580" marR="68580" marT="34290" marB="34290"/>
                </a:tc>
                <a:tc>
                  <a:txBody>
                    <a:bodyPr/>
                    <a:lstStyle/>
                    <a:p>
                      <a:pPr algn="ctr"/>
                      <a:r>
                        <a:rPr lang="en-US" sz="1400" dirty="0" smtClean="0"/>
                        <a:t>4.5</a:t>
                      </a:r>
                      <a:endParaRPr lang="en-US" sz="1400" dirty="0"/>
                    </a:p>
                  </a:txBody>
                  <a:tcPr marL="68580" marR="68580" marT="34290" marB="34290"/>
                </a:tc>
                <a:tc>
                  <a:txBody>
                    <a:bodyPr/>
                    <a:lstStyle/>
                    <a:p>
                      <a:pPr algn="ctr"/>
                      <a:r>
                        <a:rPr lang="en-US" sz="1400" dirty="0" smtClean="0"/>
                        <a:t>2.5</a:t>
                      </a:r>
                      <a:endParaRPr lang="en-US" sz="1400" dirty="0"/>
                    </a:p>
                  </a:txBody>
                  <a:tcPr marL="68580" marR="68580" marT="34290" marB="34290"/>
                </a:tc>
                <a:tc>
                  <a:txBody>
                    <a:bodyPr/>
                    <a:lstStyle/>
                    <a:p>
                      <a:pPr algn="ctr"/>
                      <a:r>
                        <a:rPr lang="en-US" sz="1400" dirty="0" smtClean="0"/>
                        <a:t>3.5</a:t>
                      </a:r>
                      <a:endParaRPr lang="en-US" sz="1400" dirty="0"/>
                    </a:p>
                  </a:txBody>
                  <a:tcPr marL="68580" marR="68580" marT="34290" marB="34290"/>
                </a:tc>
              </a:tr>
              <a:tr h="278130">
                <a:tc>
                  <a:txBody>
                    <a:bodyPr/>
                    <a:lstStyle/>
                    <a:p>
                      <a:r>
                        <a:rPr lang="en-US" sz="1400" dirty="0" smtClean="0"/>
                        <a:t>Data Handling Capabilities</a:t>
                      </a:r>
                      <a:endParaRPr lang="en-US" sz="1400" dirty="0"/>
                    </a:p>
                  </a:txBody>
                  <a:tcPr marL="68580" marR="68580" marT="34290" marB="34290"/>
                </a:tc>
                <a:tc>
                  <a:txBody>
                    <a:bodyPr/>
                    <a:lstStyle/>
                    <a:p>
                      <a:pPr algn="ctr"/>
                      <a:r>
                        <a:rPr lang="en-US" sz="1400" dirty="0" smtClean="0"/>
                        <a:t>4</a:t>
                      </a:r>
                      <a:endParaRPr lang="en-US" sz="1400" dirty="0"/>
                    </a:p>
                  </a:txBody>
                  <a:tcPr marL="68580" marR="68580" marT="34290" marB="34290"/>
                </a:tc>
                <a:tc>
                  <a:txBody>
                    <a:bodyPr/>
                    <a:lstStyle/>
                    <a:p>
                      <a:pPr algn="ctr"/>
                      <a:r>
                        <a:rPr lang="en-US" sz="1400" dirty="0" smtClean="0"/>
                        <a:t>4</a:t>
                      </a:r>
                      <a:endParaRPr lang="en-US" sz="1400" dirty="0"/>
                    </a:p>
                  </a:txBody>
                  <a:tcPr marL="68580" marR="68580" marT="34290" marB="34290"/>
                </a:tc>
                <a:tc>
                  <a:txBody>
                    <a:bodyPr/>
                    <a:lstStyle/>
                    <a:p>
                      <a:pPr algn="ctr"/>
                      <a:r>
                        <a:rPr lang="en-US" sz="1400" dirty="0" smtClean="0"/>
                        <a:t>4</a:t>
                      </a:r>
                      <a:endParaRPr lang="en-US" sz="1400" dirty="0"/>
                    </a:p>
                  </a:txBody>
                  <a:tcPr marL="68580" marR="68580" marT="34290" marB="34290"/>
                </a:tc>
              </a:tr>
              <a:tr h="278130">
                <a:tc>
                  <a:txBody>
                    <a:bodyPr/>
                    <a:lstStyle/>
                    <a:p>
                      <a:r>
                        <a:rPr lang="en-US" sz="1400" dirty="0" smtClean="0"/>
                        <a:t>Graphical/</a:t>
                      </a:r>
                      <a:r>
                        <a:rPr lang="en-US" sz="1400" dirty="0" err="1" smtClean="0"/>
                        <a:t>Visualisation</a:t>
                      </a:r>
                      <a:endParaRPr lang="en-US" sz="1400" dirty="0"/>
                    </a:p>
                  </a:txBody>
                  <a:tcPr marL="68580" marR="68580" marT="34290" marB="34290"/>
                </a:tc>
                <a:tc>
                  <a:txBody>
                    <a:bodyPr/>
                    <a:lstStyle/>
                    <a:p>
                      <a:pPr algn="ctr"/>
                      <a:r>
                        <a:rPr lang="en-US" sz="1400" dirty="0" smtClean="0"/>
                        <a:t>3</a:t>
                      </a:r>
                      <a:endParaRPr lang="en-US" sz="1400" dirty="0"/>
                    </a:p>
                  </a:txBody>
                  <a:tcPr marL="68580" marR="68580" marT="34290" marB="34290"/>
                </a:tc>
                <a:tc>
                  <a:txBody>
                    <a:bodyPr/>
                    <a:lstStyle/>
                    <a:p>
                      <a:pPr algn="ctr"/>
                      <a:r>
                        <a:rPr lang="en-US" sz="1400" dirty="0" smtClean="0"/>
                        <a:t>4.5</a:t>
                      </a:r>
                      <a:endParaRPr lang="en-US" sz="1400" dirty="0"/>
                    </a:p>
                  </a:txBody>
                  <a:tcPr marL="68580" marR="68580" marT="34290" marB="34290"/>
                </a:tc>
                <a:tc>
                  <a:txBody>
                    <a:bodyPr/>
                    <a:lstStyle/>
                    <a:p>
                      <a:pPr algn="ctr"/>
                      <a:r>
                        <a:rPr lang="en-US" sz="1400" dirty="0" smtClean="0"/>
                        <a:t>4</a:t>
                      </a:r>
                      <a:endParaRPr lang="en-US" sz="1400" dirty="0"/>
                    </a:p>
                  </a:txBody>
                  <a:tcPr marL="68580" marR="68580" marT="34290" marB="34290"/>
                </a:tc>
              </a:tr>
              <a:tr h="278130">
                <a:tc>
                  <a:txBody>
                    <a:bodyPr/>
                    <a:lstStyle/>
                    <a:p>
                      <a:r>
                        <a:rPr lang="en-US" sz="1400" dirty="0" smtClean="0"/>
                        <a:t>Advancement in Tools</a:t>
                      </a:r>
                      <a:endParaRPr lang="en-US" sz="1400" dirty="0"/>
                    </a:p>
                  </a:txBody>
                  <a:tcPr marL="68580" marR="68580" marT="34290" marB="34290"/>
                </a:tc>
                <a:tc>
                  <a:txBody>
                    <a:bodyPr/>
                    <a:lstStyle/>
                    <a:p>
                      <a:pPr algn="ctr"/>
                      <a:r>
                        <a:rPr lang="en-US" sz="1400" dirty="0" smtClean="0"/>
                        <a:t>4</a:t>
                      </a:r>
                      <a:endParaRPr lang="en-US" sz="1400" dirty="0"/>
                    </a:p>
                  </a:txBody>
                  <a:tcPr marL="68580" marR="68580" marT="34290" marB="34290"/>
                </a:tc>
                <a:tc>
                  <a:txBody>
                    <a:bodyPr/>
                    <a:lstStyle/>
                    <a:p>
                      <a:pPr algn="ctr"/>
                      <a:r>
                        <a:rPr lang="en-US" sz="1400" dirty="0" smtClean="0"/>
                        <a:t>4.5</a:t>
                      </a:r>
                      <a:endParaRPr lang="en-US" sz="1400" dirty="0"/>
                    </a:p>
                  </a:txBody>
                  <a:tcPr marL="68580" marR="68580" marT="34290" marB="34290"/>
                </a:tc>
                <a:tc>
                  <a:txBody>
                    <a:bodyPr/>
                    <a:lstStyle/>
                    <a:p>
                      <a:pPr algn="ctr"/>
                      <a:r>
                        <a:rPr lang="en-US" sz="1400" dirty="0" smtClean="0"/>
                        <a:t>4</a:t>
                      </a:r>
                      <a:endParaRPr lang="en-US" sz="1400" dirty="0"/>
                    </a:p>
                  </a:txBody>
                  <a:tcPr marL="68580" marR="68580" marT="34290" marB="34290"/>
                </a:tc>
              </a:tr>
              <a:tr h="278130">
                <a:tc>
                  <a:txBody>
                    <a:bodyPr/>
                    <a:lstStyle/>
                    <a:p>
                      <a:r>
                        <a:rPr lang="en-US" sz="1400" dirty="0" smtClean="0"/>
                        <a:t>Job Scenario</a:t>
                      </a:r>
                      <a:endParaRPr lang="en-US" sz="1400" dirty="0"/>
                    </a:p>
                  </a:txBody>
                  <a:tcPr marL="68580" marR="68580" marT="34290" marB="34290"/>
                </a:tc>
                <a:tc>
                  <a:txBody>
                    <a:bodyPr/>
                    <a:lstStyle/>
                    <a:p>
                      <a:pPr algn="ctr"/>
                      <a:r>
                        <a:rPr lang="en-US" sz="1400" dirty="0" smtClean="0"/>
                        <a:t>4</a:t>
                      </a:r>
                      <a:endParaRPr lang="en-US" sz="1400" dirty="0"/>
                    </a:p>
                  </a:txBody>
                  <a:tcPr marL="68580" marR="68580" marT="34290" marB="34290"/>
                </a:tc>
                <a:tc>
                  <a:txBody>
                    <a:bodyPr/>
                    <a:lstStyle/>
                    <a:p>
                      <a:pPr algn="ctr"/>
                      <a:r>
                        <a:rPr lang="en-US" sz="1400" dirty="0" smtClean="0"/>
                        <a:t>3.5</a:t>
                      </a:r>
                      <a:endParaRPr lang="en-US" sz="1400" dirty="0"/>
                    </a:p>
                  </a:txBody>
                  <a:tcPr marL="68580" marR="68580" marT="34290" marB="34290"/>
                </a:tc>
                <a:tc>
                  <a:txBody>
                    <a:bodyPr/>
                    <a:lstStyle/>
                    <a:p>
                      <a:pPr algn="ctr"/>
                      <a:r>
                        <a:rPr lang="en-US" sz="1400" dirty="0" smtClean="0"/>
                        <a:t>3</a:t>
                      </a:r>
                      <a:endParaRPr lang="en-US" sz="1400" dirty="0"/>
                    </a:p>
                  </a:txBody>
                  <a:tcPr marL="68580" marR="68580" marT="34290" marB="34290"/>
                </a:tc>
              </a:tr>
              <a:tr h="278130">
                <a:tc>
                  <a:txBody>
                    <a:bodyPr/>
                    <a:lstStyle/>
                    <a:p>
                      <a:r>
                        <a:rPr lang="en-US" sz="1400" dirty="0" smtClean="0"/>
                        <a:t>Customer Service / Support</a:t>
                      </a:r>
                      <a:endParaRPr lang="en-US" sz="1400" dirty="0"/>
                    </a:p>
                  </a:txBody>
                  <a:tcPr marL="68580" marR="68580" marT="34290" marB="34290"/>
                </a:tc>
                <a:tc>
                  <a:txBody>
                    <a:bodyPr/>
                    <a:lstStyle/>
                    <a:p>
                      <a:pPr algn="ctr"/>
                      <a:r>
                        <a:rPr lang="en-US" sz="1400" dirty="0" smtClean="0"/>
                        <a:t>4</a:t>
                      </a:r>
                      <a:endParaRPr lang="en-US" sz="1400" dirty="0"/>
                    </a:p>
                  </a:txBody>
                  <a:tcPr marL="68580" marR="68580" marT="34290" marB="34290"/>
                </a:tc>
                <a:tc>
                  <a:txBody>
                    <a:bodyPr/>
                    <a:lstStyle/>
                    <a:p>
                      <a:pPr algn="ctr"/>
                      <a:r>
                        <a:rPr lang="en-US" sz="1400" dirty="0" smtClean="0"/>
                        <a:t>3</a:t>
                      </a:r>
                      <a:endParaRPr lang="en-US" sz="1400" dirty="0"/>
                    </a:p>
                  </a:txBody>
                  <a:tcPr marL="68580" marR="68580" marT="34290" marB="34290"/>
                </a:tc>
                <a:tc>
                  <a:txBody>
                    <a:bodyPr/>
                    <a:lstStyle/>
                    <a:p>
                      <a:pPr algn="ctr"/>
                      <a:r>
                        <a:rPr lang="en-US" sz="1400" dirty="0" smtClean="0"/>
                        <a:t>3.5</a:t>
                      </a:r>
                      <a:endParaRPr lang="en-US" sz="1400" dirty="0"/>
                    </a:p>
                  </a:txBody>
                  <a:tcPr marL="68580" marR="68580" marT="34290" marB="34290"/>
                </a:tc>
              </a:tr>
            </a:tbl>
          </a:graphicData>
        </a:graphic>
      </p:graphicFrame>
      <p:sp>
        <p:nvSpPr>
          <p:cNvPr id="7" name="TextBox 6"/>
          <p:cNvSpPr txBox="1"/>
          <p:nvPr/>
        </p:nvSpPr>
        <p:spPr>
          <a:xfrm>
            <a:off x="725740" y="4527334"/>
            <a:ext cx="7543800" cy="300082"/>
          </a:xfrm>
          <a:prstGeom prst="rect">
            <a:avLst/>
          </a:prstGeom>
          <a:noFill/>
        </p:spPr>
        <p:txBody>
          <a:bodyPr wrap="square" rtlCol="0">
            <a:spAutoFit/>
          </a:bodyPr>
          <a:lstStyle/>
          <a:p>
            <a:r>
              <a:rPr lang="en-US" sz="1350" b="1" dirty="0"/>
              <a:t>Comparison done on a 1 – 5 scale, 1 being least desirable to 5 being the most desirable.</a:t>
            </a:r>
          </a:p>
        </p:txBody>
      </p:sp>
      <p:sp>
        <p:nvSpPr>
          <p:cNvPr id="8" name="Rectangle 7"/>
          <p:cNvSpPr/>
          <p:nvPr/>
        </p:nvSpPr>
        <p:spPr>
          <a:xfrm>
            <a:off x="725740" y="5821326"/>
            <a:ext cx="7640782" cy="461665"/>
          </a:xfrm>
          <a:prstGeom prst="rect">
            <a:avLst/>
          </a:prstGeom>
        </p:spPr>
        <p:txBody>
          <a:bodyPr wrap="square">
            <a:spAutoFit/>
          </a:bodyPr>
          <a:lstStyle/>
          <a:p>
            <a:r>
              <a:rPr lang="en-US" sz="1200" i="1" dirty="0" smtClean="0">
                <a:solidFill>
                  <a:srgbClr val="333333"/>
                </a:solidFill>
                <a:latin typeface="Helvetica Neue" charset="0"/>
                <a:ea typeface="Helvetica Neue" charset="0"/>
                <a:cs typeface="Helvetica Neue" charset="0"/>
              </a:rPr>
              <a:t>Source: “SAS </a:t>
            </a:r>
            <a:r>
              <a:rPr lang="en-US" sz="1200" i="1" dirty="0">
                <a:solidFill>
                  <a:srgbClr val="333333"/>
                </a:solidFill>
                <a:latin typeface="Helvetica Neue" charset="0"/>
                <a:ea typeface="Helvetica Neue" charset="0"/>
                <a:cs typeface="Helvetica Neue" charset="0"/>
              </a:rPr>
              <a:t>vs. R (vs. Python) – which tool should I learn?” </a:t>
            </a:r>
            <a:r>
              <a:rPr lang="en-US" sz="1200" i="1" dirty="0" smtClean="0">
                <a:solidFill>
                  <a:srgbClr val="333333"/>
                </a:solidFill>
                <a:latin typeface="Helvetica Neue" charset="0"/>
                <a:ea typeface="Helvetica Neue" charset="0"/>
                <a:cs typeface="Helvetica Neue" charset="0"/>
              </a:rPr>
              <a:t>- 2014 </a:t>
            </a:r>
            <a:r>
              <a:rPr lang="en-US" sz="1200" i="1" dirty="0">
                <a:solidFill>
                  <a:srgbClr val="333333"/>
                </a:solidFill>
                <a:latin typeface="Helvetica Neue" charset="0"/>
                <a:ea typeface="Helvetica Neue" charset="0"/>
                <a:cs typeface="Helvetica Neue" charset="0"/>
              </a:rPr>
              <a:t>- http://</a:t>
            </a:r>
            <a:r>
              <a:rPr lang="en-US" sz="1200" i="1" dirty="0" err="1">
                <a:solidFill>
                  <a:srgbClr val="333333"/>
                </a:solidFill>
                <a:latin typeface="Helvetica Neue" charset="0"/>
                <a:ea typeface="Helvetica Neue" charset="0"/>
                <a:cs typeface="Helvetica Neue" charset="0"/>
              </a:rPr>
              <a:t>www.analyticsvidhya.com</a:t>
            </a:r>
            <a:r>
              <a:rPr lang="en-US" sz="1200" i="1" dirty="0">
                <a:solidFill>
                  <a:srgbClr val="333333"/>
                </a:solidFill>
                <a:latin typeface="Helvetica Neue" charset="0"/>
                <a:ea typeface="Helvetica Neue" charset="0"/>
                <a:cs typeface="Helvetica Neue" charset="0"/>
              </a:rPr>
              <a:t>/blog/2014/03/</a:t>
            </a:r>
            <a:r>
              <a:rPr lang="en-US" sz="1200" i="1" dirty="0" err="1">
                <a:solidFill>
                  <a:srgbClr val="333333"/>
                </a:solidFill>
                <a:latin typeface="Helvetica Neue" charset="0"/>
                <a:ea typeface="Helvetica Neue" charset="0"/>
                <a:cs typeface="Helvetica Neue" charset="0"/>
              </a:rPr>
              <a:t>sas</a:t>
            </a:r>
            <a:r>
              <a:rPr lang="en-US" sz="1200" i="1" dirty="0">
                <a:solidFill>
                  <a:srgbClr val="333333"/>
                </a:solidFill>
                <a:latin typeface="Helvetica Neue" charset="0"/>
                <a:ea typeface="Helvetica Neue" charset="0"/>
                <a:cs typeface="Helvetica Neue" charset="0"/>
              </a:rPr>
              <a:t>-vs-vs-python-tool-learn/</a:t>
            </a:r>
            <a:endParaRPr lang="en-US" sz="1200" b="0" i="1" dirty="0">
              <a:solidFill>
                <a:srgbClr val="333333"/>
              </a:solidFill>
              <a:effectLst/>
              <a:latin typeface="Helvetica Neue" charset="0"/>
              <a:ea typeface="Helvetica Neue" charset="0"/>
              <a:cs typeface="Helvetica Neue" charset="0"/>
            </a:endParaRPr>
          </a:p>
        </p:txBody>
      </p:sp>
    </p:spTree>
    <p:extLst>
      <p:ext uri="{BB962C8B-B14F-4D97-AF65-F5344CB8AC3E}">
        <p14:creationId xmlns:p14="http://schemas.microsoft.com/office/powerpoint/2010/main" val="6547135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 the winner</a:t>
            </a:r>
            <a:r>
              <a:rPr lang="is-IS" dirty="0" smtClean="0"/>
              <a:t>…?</a:t>
            </a:r>
            <a:endParaRPr lang="en-US" dirty="0"/>
          </a:p>
        </p:txBody>
      </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207347" y="1967345"/>
            <a:ext cx="2775025" cy="2923309"/>
          </a:xfrm>
          <a:prstGeom prst="rect">
            <a:avLst/>
          </a:prstGeom>
        </p:spPr>
      </p:pic>
      <p:sp>
        <p:nvSpPr>
          <p:cNvPr id="5" name="Rectangle 4"/>
          <p:cNvSpPr/>
          <p:nvPr/>
        </p:nvSpPr>
        <p:spPr>
          <a:xfrm>
            <a:off x="2718383" y="5101240"/>
            <a:ext cx="3752951" cy="923330"/>
          </a:xfrm>
          <a:prstGeom prst="rect">
            <a:avLst/>
          </a:prstGeom>
          <a:noFill/>
        </p:spPr>
        <p:txBody>
          <a:bodyPr wrap="none" lIns="91440" tIns="45720" rIns="91440" bIns="45720">
            <a:spAutoFit/>
          </a:bodyPr>
          <a:lstStyle/>
          <a:p>
            <a:pPr algn="ctr"/>
            <a:r>
              <a:rPr lang="is-IS" sz="5400" b="1" cap="none" spc="0" dirty="0" smtClean="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…Depends...</a:t>
            </a:r>
            <a:endParaRPr lang="en-AU" sz="5400" b="1" cap="none" spc="0" dirty="0">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spTree>
    <p:extLst>
      <p:ext uri="{BB962C8B-B14F-4D97-AF65-F5344CB8AC3E}">
        <p14:creationId xmlns:p14="http://schemas.microsoft.com/office/powerpoint/2010/main" val="10632228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dissolve">
                                      <p:cBhvr>
                                        <p:cTn id="7" dur="500"/>
                                        <p:tgtEl>
                                          <p:spTgt spid="5"/>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Demand</a:t>
            </a:r>
            <a:endParaRPr lang="en-US" dirty="0"/>
          </a:p>
        </p:txBody>
      </p:sp>
      <p:pic>
        <p:nvPicPr>
          <p:cNvPr id="4" name="Content Placeholder 3"/>
          <p:cNvPicPr>
            <a:picLocks noGrp="1" noChangeAspect="1"/>
          </p:cNvPicPr>
          <p:nvPr>
            <p:ph idx="1"/>
          </p:nvPr>
        </p:nvPicPr>
        <p:blipFill>
          <a:blip r:embed="rId2"/>
          <a:stretch>
            <a:fillRect/>
          </a:stretch>
        </p:blipFill>
        <p:spPr>
          <a:xfrm>
            <a:off x="4359737" y="1976022"/>
            <a:ext cx="4597210" cy="3182132"/>
          </a:xfrm>
          <a:prstGeom prst="rect">
            <a:avLst/>
          </a:prstGeom>
        </p:spPr>
      </p:pic>
      <p:sp>
        <p:nvSpPr>
          <p:cNvPr id="5" name="Rectangle 4"/>
          <p:cNvSpPr/>
          <p:nvPr/>
        </p:nvSpPr>
        <p:spPr>
          <a:xfrm>
            <a:off x="4760962" y="5073649"/>
            <a:ext cx="3794760" cy="646331"/>
          </a:xfrm>
          <a:prstGeom prst="rect">
            <a:avLst/>
          </a:prstGeom>
        </p:spPr>
        <p:txBody>
          <a:bodyPr wrap="square">
            <a:spAutoFit/>
          </a:bodyPr>
          <a:lstStyle/>
          <a:p>
            <a:r>
              <a:rPr lang="en-US" sz="1200" dirty="0">
                <a:solidFill>
                  <a:srgbClr val="777777"/>
                </a:solidFill>
                <a:latin typeface="Helvetica Neue" charset="0"/>
              </a:rPr>
              <a:t>The number of scholarly articles found in each year by Google Scholar. Only the top six “classic” statistics packages are shown.</a:t>
            </a:r>
            <a:endParaRPr lang="en-US" sz="1200" dirty="0"/>
          </a:p>
        </p:txBody>
      </p:sp>
      <p:pic>
        <p:nvPicPr>
          <p:cNvPr id="6" name="Picture 5"/>
          <p:cNvPicPr>
            <a:picLocks noChangeAspect="1"/>
          </p:cNvPicPr>
          <p:nvPr/>
        </p:nvPicPr>
        <p:blipFill>
          <a:blip r:embed="rId3"/>
          <a:stretch>
            <a:fillRect/>
          </a:stretch>
        </p:blipFill>
        <p:spPr>
          <a:xfrm>
            <a:off x="471269" y="1976022"/>
            <a:ext cx="3620085" cy="3341618"/>
          </a:xfrm>
          <a:prstGeom prst="rect">
            <a:avLst/>
          </a:prstGeom>
        </p:spPr>
      </p:pic>
      <p:sp>
        <p:nvSpPr>
          <p:cNvPr id="7" name="Rectangle 6"/>
          <p:cNvSpPr/>
          <p:nvPr/>
        </p:nvSpPr>
        <p:spPr>
          <a:xfrm>
            <a:off x="471269" y="5288407"/>
            <a:ext cx="3420428" cy="461665"/>
          </a:xfrm>
          <a:prstGeom prst="rect">
            <a:avLst/>
          </a:prstGeom>
        </p:spPr>
        <p:txBody>
          <a:bodyPr wrap="square">
            <a:spAutoFit/>
          </a:bodyPr>
          <a:lstStyle/>
          <a:p>
            <a:r>
              <a:rPr lang="en-US" sz="1200" dirty="0">
                <a:solidFill>
                  <a:srgbClr val="777777"/>
                </a:solidFill>
                <a:latin typeface="Helvetica Neue" charset="0"/>
              </a:rPr>
              <a:t>The number of analytics jobs for the more popular software (250 jobs or more, 2/2014).</a:t>
            </a:r>
            <a:endParaRPr lang="en-US" sz="1200" dirty="0"/>
          </a:p>
        </p:txBody>
      </p:sp>
    </p:spTree>
    <p:extLst>
      <p:ext uri="{BB962C8B-B14F-4D97-AF65-F5344CB8AC3E}">
        <p14:creationId xmlns:p14="http://schemas.microsoft.com/office/powerpoint/2010/main" val="131209687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2961" y="424498"/>
            <a:ext cx="7543800" cy="1450757"/>
          </a:xfrm>
        </p:spPr>
        <p:txBody>
          <a:bodyPr/>
          <a:lstStyle/>
          <a:p>
            <a:r>
              <a:rPr lang="en-US" dirty="0" smtClean="0"/>
              <a:t>Demand</a:t>
            </a:r>
            <a:endParaRPr lang="en-US" dirty="0"/>
          </a:p>
        </p:txBody>
      </p:sp>
      <p:pic>
        <p:nvPicPr>
          <p:cNvPr id="4" name="Content Placeholder 3"/>
          <p:cNvPicPr>
            <a:picLocks noGrp="1" noChangeAspect="1"/>
          </p:cNvPicPr>
          <p:nvPr>
            <p:ph idx="1"/>
          </p:nvPr>
        </p:nvPicPr>
        <p:blipFill>
          <a:blip r:embed="rId3"/>
          <a:stretch>
            <a:fillRect/>
          </a:stretch>
        </p:blipFill>
        <p:spPr>
          <a:xfrm>
            <a:off x="402621" y="1792001"/>
            <a:ext cx="3054953" cy="2148323"/>
          </a:xfrm>
          <a:prstGeom prst="rect">
            <a:avLst/>
          </a:prstGeom>
        </p:spPr>
      </p:pic>
      <p:pic>
        <p:nvPicPr>
          <p:cNvPr id="5" name="Picture 4"/>
          <p:cNvPicPr>
            <a:picLocks noChangeAspect="1"/>
          </p:cNvPicPr>
          <p:nvPr/>
        </p:nvPicPr>
        <p:blipFill>
          <a:blip r:embed="rId4"/>
          <a:stretch>
            <a:fillRect/>
          </a:stretch>
        </p:blipFill>
        <p:spPr>
          <a:xfrm>
            <a:off x="353349" y="3805488"/>
            <a:ext cx="3845497" cy="2487556"/>
          </a:xfrm>
          <a:prstGeom prst="rect">
            <a:avLst/>
          </a:prstGeom>
        </p:spPr>
      </p:pic>
      <p:sp>
        <p:nvSpPr>
          <p:cNvPr id="6" name="Rectangle 5"/>
          <p:cNvSpPr/>
          <p:nvPr/>
        </p:nvSpPr>
        <p:spPr>
          <a:xfrm>
            <a:off x="3627365" y="5769080"/>
            <a:ext cx="3898403" cy="461665"/>
          </a:xfrm>
          <a:prstGeom prst="rect">
            <a:avLst/>
          </a:prstGeom>
        </p:spPr>
        <p:txBody>
          <a:bodyPr wrap="square">
            <a:spAutoFit/>
          </a:bodyPr>
          <a:lstStyle/>
          <a:p>
            <a:r>
              <a:rPr lang="en-US" sz="1200" dirty="0">
                <a:solidFill>
                  <a:srgbClr val="777777"/>
                </a:solidFill>
                <a:latin typeface="Helvetica Neue" charset="0"/>
              </a:rPr>
              <a:t>Number of people who follow each software on LinkedIn and </a:t>
            </a:r>
            <a:r>
              <a:rPr lang="en-US" sz="1200" dirty="0" err="1">
                <a:solidFill>
                  <a:srgbClr val="777777"/>
                </a:solidFill>
                <a:latin typeface="Helvetica Neue" charset="0"/>
              </a:rPr>
              <a:t>Quara</a:t>
            </a:r>
            <a:r>
              <a:rPr lang="en-US" sz="1200" dirty="0">
                <a:solidFill>
                  <a:srgbClr val="777777"/>
                </a:solidFill>
                <a:latin typeface="Helvetica Neue" charset="0"/>
              </a:rPr>
              <a:t>.</a:t>
            </a:r>
            <a:endParaRPr lang="en-US" sz="1200" dirty="0"/>
          </a:p>
        </p:txBody>
      </p:sp>
      <p:sp>
        <p:nvSpPr>
          <p:cNvPr id="7" name="Rectangle 6"/>
          <p:cNvSpPr/>
          <p:nvPr/>
        </p:nvSpPr>
        <p:spPr>
          <a:xfrm>
            <a:off x="3067607" y="2227095"/>
            <a:ext cx="1352597" cy="1015663"/>
          </a:xfrm>
          <a:prstGeom prst="rect">
            <a:avLst/>
          </a:prstGeom>
        </p:spPr>
        <p:txBody>
          <a:bodyPr wrap="square">
            <a:spAutoFit/>
          </a:bodyPr>
          <a:lstStyle/>
          <a:p>
            <a:r>
              <a:rPr lang="en-US" sz="1200" dirty="0">
                <a:solidFill>
                  <a:srgbClr val="777777"/>
                </a:solidFill>
                <a:latin typeface="Helvetica Neue" charset="0"/>
              </a:rPr>
              <a:t>Software used in data analysis competitions in 2011 (checked in 2016).</a:t>
            </a:r>
          </a:p>
        </p:txBody>
      </p:sp>
      <p:pic>
        <p:nvPicPr>
          <p:cNvPr id="8" name="Picture 7"/>
          <p:cNvPicPr>
            <a:picLocks noChangeAspect="1"/>
          </p:cNvPicPr>
          <p:nvPr/>
        </p:nvPicPr>
        <p:blipFill>
          <a:blip r:embed="rId5"/>
          <a:stretch>
            <a:fillRect/>
          </a:stretch>
        </p:blipFill>
        <p:spPr>
          <a:xfrm>
            <a:off x="4911619" y="1797014"/>
            <a:ext cx="3555192" cy="2830383"/>
          </a:xfrm>
          <a:prstGeom prst="rect">
            <a:avLst/>
          </a:prstGeom>
        </p:spPr>
      </p:pic>
      <p:sp>
        <p:nvSpPr>
          <p:cNvPr id="9" name="Rectangle 8"/>
          <p:cNvSpPr/>
          <p:nvPr/>
        </p:nvSpPr>
        <p:spPr>
          <a:xfrm>
            <a:off x="4811568" y="4582413"/>
            <a:ext cx="4146695" cy="646331"/>
          </a:xfrm>
          <a:prstGeom prst="rect">
            <a:avLst/>
          </a:prstGeom>
        </p:spPr>
        <p:txBody>
          <a:bodyPr wrap="square">
            <a:spAutoFit/>
          </a:bodyPr>
          <a:lstStyle/>
          <a:p>
            <a:r>
              <a:rPr lang="en-US" sz="1200" dirty="0" err="1">
                <a:solidFill>
                  <a:srgbClr val="777777"/>
                </a:solidFill>
                <a:latin typeface="Helvetica Neue" charset="0"/>
              </a:rPr>
              <a:t>Lavastorm</a:t>
            </a:r>
            <a:r>
              <a:rPr lang="en-US" sz="1200" dirty="0">
                <a:solidFill>
                  <a:srgbClr val="777777"/>
                </a:solidFill>
                <a:latin typeface="Helvetica Neue" charset="0"/>
              </a:rPr>
              <a:t>, Inc. </a:t>
            </a:r>
            <a:r>
              <a:rPr lang="en-US" sz="1200" dirty="0">
                <a:solidFill>
                  <a:srgbClr val="777777"/>
                </a:solidFill>
                <a:latin typeface="Helvetica Neue" charset="0"/>
              </a:rPr>
              <a:t>conducted </a:t>
            </a:r>
            <a:r>
              <a:rPr lang="en-US" sz="1200" dirty="0" smtClean="0">
                <a:solidFill>
                  <a:srgbClr val="777777"/>
                </a:solidFill>
                <a:latin typeface="Helvetica Neue" charset="0"/>
              </a:rPr>
              <a:t>a survey analytic </a:t>
            </a:r>
            <a:r>
              <a:rPr lang="en-US" sz="1200" dirty="0">
                <a:solidFill>
                  <a:srgbClr val="777777"/>
                </a:solidFill>
                <a:latin typeface="Helvetica Neue" charset="0"/>
              </a:rPr>
              <a:t>communities including LinkedIn’s </a:t>
            </a:r>
            <a:r>
              <a:rPr lang="en-US" sz="1200" dirty="0" err="1">
                <a:solidFill>
                  <a:srgbClr val="777777"/>
                </a:solidFill>
                <a:latin typeface="Helvetica Neue" charset="0"/>
              </a:rPr>
              <a:t>Lavastorm</a:t>
            </a:r>
            <a:r>
              <a:rPr lang="en-US" sz="1200" dirty="0">
                <a:solidFill>
                  <a:srgbClr val="777777"/>
                </a:solidFill>
                <a:latin typeface="Helvetica Neue" charset="0"/>
              </a:rPr>
              <a:t> Analytics Community Group, Data Science Central and </a:t>
            </a:r>
            <a:r>
              <a:rPr lang="en-US" sz="1200" dirty="0" err="1">
                <a:solidFill>
                  <a:srgbClr val="777777"/>
                </a:solidFill>
                <a:latin typeface="Helvetica Neue" charset="0"/>
              </a:rPr>
              <a:t>KDnuggets</a:t>
            </a:r>
            <a:r>
              <a:rPr lang="en-US" sz="1200" dirty="0">
                <a:solidFill>
                  <a:srgbClr val="777777"/>
                </a:solidFill>
                <a:latin typeface="Helvetica Neue" charset="0"/>
              </a:rPr>
              <a:t>. </a:t>
            </a:r>
          </a:p>
        </p:txBody>
      </p:sp>
    </p:spTree>
    <p:extLst>
      <p:ext uri="{BB962C8B-B14F-4D97-AF65-F5344CB8AC3E}">
        <p14:creationId xmlns:p14="http://schemas.microsoft.com/office/powerpoint/2010/main" val="822852284"/>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770</TotalTime>
  <Words>436</Words>
  <Application>Microsoft Macintosh PowerPoint</Application>
  <PresentationFormat>On-screen Show (4:3)</PresentationFormat>
  <Paragraphs>128</Paragraphs>
  <Slides>7</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Arial Black</vt:lpstr>
      <vt:lpstr>Calibri</vt:lpstr>
      <vt:lpstr>Calibri Light</vt:lpstr>
      <vt:lpstr>Helvetica Neue</vt:lpstr>
      <vt:lpstr>Raleway</vt:lpstr>
      <vt:lpstr>Arial</vt:lpstr>
      <vt:lpstr>Retrospect</vt:lpstr>
      <vt:lpstr>SAS  vs.  R  vs.  Python</vt:lpstr>
      <vt:lpstr>What is…?</vt:lpstr>
      <vt:lpstr>What is…?</vt:lpstr>
      <vt:lpstr>Comparison</vt:lpstr>
      <vt:lpstr>And the winner…?</vt:lpstr>
      <vt:lpstr>Demand</vt:lpstr>
      <vt:lpstr>Demand</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SAS vs. R vs. Python</dc:title>
  <dc:creator>Louis Tsang</dc:creator>
  <cp:lastModifiedBy>Louis Tsang</cp:lastModifiedBy>
  <cp:revision>11</cp:revision>
  <dcterms:created xsi:type="dcterms:W3CDTF">2016-04-29T23:16:24Z</dcterms:created>
  <dcterms:modified xsi:type="dcterms:W3CDTF">2016-04-30T12:07:12Z</dcterms:modified>
</cp:coreProperties>
</file>

<file path=docProps/thumbnail.jpeg>
</file>